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media/image53.jpg" ContentType="image/jpeg"/>
  <Override PartName="/ppt/media/image54.jpg" ContentType="image/jpeg"/>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35" r:id="rId1"/>
    <p:sldMasterId id="2147484634" r:id="rId2"/>
  </p:sldMasterIdLst>
  <p:notesMasterIdLst>
    <p:notesMasterId r:id="rId46"/>
  </p:notesMasterIdLst>
  <p:handoutMasterIdLst>
    <p:handoutMasterId r:id="rId47"/>
  </p:handoutMasterIdLst>
  <p:sldIdLst>
    <p:sldId id="418" r:id="rId3"/>
    <p:sldId id="448" r:id="rId4"/>
    <p:sldId id="461" r:id="rId5"/>
    <p:sldId id="476" r:id="rId6"/>
    <p:sldId id="469" r:id="rId7"/>
    <p:sldId id="473" r:id="rId8"/>
    <p:sldId id="439" r:id="rId9"/>
    <p:sldId id="465" r:id="rId10"/>
    <p:sldId id="466" r:id="rId11"/>
    <p:sldId id="438" r:id="rId12"/>
    <p:sldId id="493" r:id="rId13"/>
    <p:sldId id="494" r:id="rId14"/>
    <p:sldId id="495" r:id="rId15"/>
    <p:sldId id="496" r:id="rId16"/>
    <p:sldId id="497" r:id="rId17"/>
    <p:sldId id="498" r:id="rId18"/>
    <p:sldId id="499" r:id="rId19"/>
    <p:sldId id="477" r:id="rId20"/>
    <p:sldId id="470" r:id="rId21"/>
    <p:sldId id="286" r:id="rId22"/>
    <p:sldId id="478" r:id="rId23"/>
    <p:sldId id="468" r:id="rId24"/>
    <p:sldId id="447" r:id="rId25"/>
    <p:sldId id="429" r:id="rId26"/>
    <p:sldId id="475" r:id="rId27"/>
    <p:sldId id="467" r:id="rId28"/>
    <p:sldId id="472" r:id="rId29"/>
    <p:sldId id="501" r:id="rId30"/>
    <p:sldId id="502" r:id="rId31"/>
    <p:sldId id="504" r:id="rId32"/>
    <p:sldId id="503" r:id="rId33"/>
    <p:sldId id="507" r:id="rId34"/>
    <p:sldId id="508" r:id="rId35"/>
    <p:sldId id="509" r:id="rId36"/>
    <p:sldId id="510" r:id="rId37"/>
    <p:sldId id="511" r:id="rId38"/>
    <p:sldId id="512" r:id="rId39"/>
    <p:sldId id="513" r:id="rId40"/>
    <p:sldId id="514" r:id="rId41"/>
    <p:sldId id="460" r:id="rId42"/>
    <p:sldId id="384" r:id="rId43"/>
    <p:sldId id="458" r:id="rId44"/>
    <p:sldId id="500" r:id="rId45"/>
  </p:sldIdLst>
  <p:sldSz cx="12192000" cy="6858000"/>
  <p:notesSz cx="6858000" cy="9296400"/>
  <p:custDataLst>
    <p:tags r:id="rId4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B6C3"/>
    <a:srgbClr val="A7DCE0"/>
    <a:srgbClr val="00DFDA"/>
    <a:srgbClr val="642421"/>
    <a:srgbClr val="702926"/>
    <a:srgbClr val="FFBF0F"/>
    <a:srgbClr val="662422"/>
    <a:srgbClr val="243036"/>
    <a:srgbClr val="093678"/>
    <a:srgbClr val="451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48488" autoAdjust="0"/>
  </p:normalViewPr>
  <p:slideViewPr>
    <p:cSldViewPr>
      <p:cViewPr varScale="1">
        <p:scale>
          <a:sx n="159" d="100"/>
          <a:sy n="159" d="100"/>
        </p:scale>
        <p:origin x="384" y="1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p:cViewPr varScale="1">
        <p:scale>
          <a:sx n="61" d="100"/>
          <a:sy n="61" d="100"/>
        </p:scale>
        <p:origin x="263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dirty="0"/>
          </a:p>
        </p:txBody>
      </p:sp>
      <p:sp>
        <p:nvSpPr>
          <p:cNvPr id="5123"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dirty="0"/>
          </a:p>
        </p:txBody>
      </p:sp>
      <p:sp>
        <p:nvSpPr>
          <p:cNvPr id="5124"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dirty="0"/>
          </a:p>
        </p:txBody>
      </p:sp>
      <p:sp>
        <p:nvSpPr>
          <p:cNvPr id="5125"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C4ED94F-C5F4-44CB-9AA7-42DFD1F45A7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dirty="0"/>
          </a:p>
        </p:txBody>
      </p:sp>
      <p:sp>
        <p:nvSpPr>
          <p:cNvPr id="8195"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dirty="0"/>
          </a:p>
        </p:txBody>
      </p:sp>
      <p:sp>
        <p:nvSpPr>
          <p:cNvPr id="8199"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1027A34B-3F9B-4209-8968-B46F62CFEB1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330200" y="696913"/>
            <a:ext cx="6197600" cy="3486150"/>
          </a:xfrm>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department</a:t>
            </a:r>
            <a:r>
              <a:rPr lang="en-US" altLang="en-US" baseline="0" dirty="0" smtClean="0"/>
              <a:t> of Labor &amp; Industries (L&amp;I) has a regulation on outdoor heat exposure that requires us to train all workers who may have to work outdoors in hot weather during the months of May through September every year. That includes workers in construction, logging, landscaping and agriculture working outdoors for more than 15 minutes in every hour. This rule does not apply to hot conditions indoors or to construction work when the work is done inside a structure with walls and a roof. It also does not apply to workers who are driving vehicles with air-conditioned cabs.  This training is meant for both agriculture and non-agriculture workers. </a:t>
            </a:r>
            <a:endParaRPr lang="en-US" altLang="en-US" dirty="0" smtClean="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9E57EE-C3F5-49AD-887C-348756653898}" type="slidenum">
              <a:rPr lang="en-US" altLang="en-US" smtClean="0"/>
              <a:pPr/>
              <a:t>1</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30200" y="696913"/>
            <a:ext cx="6197600" cy="3486150"/>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As we age our body doesn’t tolerate heat as well as it used to, so we are </a:t>
            </a:r>
            <a:r>
              <a:rPr lang="en-US" altLang="en-US" baseline="0" dirty="0" smtClean="0"/>
              <a:t>more susceptible to heat-related illness.</a:t>
            </a:r>
            <a:r>
              <a:rPr lang="en-US" altLang="en-US"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Health problems can also increase the chances for heat</a:t>
            </a:r>
            <a:r>
              <a:rPr lang="en-US" altLang="en-US" baseline="0" dirty="0" smtClean="0"/>
              <a:t> related illnesses such as </a:t>
            </a:r>
            <a:r>
              <a:rPr lang="en-US" altLang="en-US" dirty="0" smtClean="0"/>
              <a:t>diabetes, kidney and heart conditions, obesity, high blood pressure, flu and others.</a:t>
            </a:r>
            <a:r>
              <a:rPr lang="en-US" altLang="en-US" baseline="0" dirty="0" smtClean="0"/>
              <a:t>  Your doctor can tell you if any medical conditions you may have make you more sensitive to high temperatures.</a:t>
            </a:r>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 Getting about 8 hours of sleep can help</a:t>
            </a:r>
            <a:r>
              <a:rPr lang="en-US" altLang="en-US" baseline="0" dirty="0" smtClean="0"/>
              <a:t> you recover from working in hot temperatures</a:t>
            </a:r>
            <a:r>
              <a:rPr lang="en-US" altLang="en-US" dirty="0" smtClean="0"/>
              <a:t>. Pregnancy, menopause and other hormonal issues also can affect body temperature. And you are more susceptible if you suffered heat</a:t>
            </a:r>
            <a:r>
              <a:rPr lang="en-US" altLang="en-US" baseline="0" dirty="0" smtClean="0"/>
              <a:t> related illnesses</a:t>
            </a:r>
            <a:r>
              <a:rPr lang="en-US" altLang="en-US" dirty="0" smtClean="0"/>
              <a:t> in the past. </a:t>
            </a:r>
          </a:p>
          <a:p>
            <a:endParaRPr lang="en-US" altLang="en-US" dirty="0"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A89D5-0727-473C-B080-82163AC5CA1D}" type="slidenum">
              <a:rPr lang="en-US" altLang="en-US" smtClean="0"/>
              <a:pPr/>
              <a:t>10</a:t>
            </a:fld>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330200" y="696913"/>
            <a:ext cx="6197600" cy="34861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If you don’t feel well, let _______________ know right away. Take action at the earliest signs to prevent getting worse by taking a break, drinking cool water</a:t>
            </a:r>
            <a:r>
              <a:rPr lang="en-US" altLang="en-US" baseline="0" dirty="0" smtClean="0"/>
              <a:t> or a </a:t>
            </a:r>
            <a:r>
              <a:rPr lang="en-US" altLang="en-US" dirty="0" smtClean="0"/>
              <a:t>beverage and resting in a shaded, cooler area with someone watching over you in</a:t>
            </a:r>
            <a:r>
              <a:rPr lang="en-US" altLang="en-US" baseline="0" dirty="0" smtClean="0"/>
              <a:t> case you need medical attention</a:t>
            </a:r>
            <a:r>
              <a:rPr lang="en-US" altLang="en-US" dirty="0" smtClean="0"/>
              <a:t>. Sweating</a:t>
            </a:r>
            <a:r>
              <a:rPr lang="en-US" altLang="en-US" baseline="0" dirty="0" smtClean="0"/>
              <a:t> is normal and helps the body control its temperature. However, sweating more than normal or not sweating at all can be a sign of a heat illness. If you don’t feel better soon, then you may need medical attention.</a:t>
            </a:r>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F59C87-2B31-4E73-8E27-0543793900C0}" type="slidenum">
              <a:rPr lang="en-US" altLang="en-US" smtClean="0"/>
              <a:pPr>
                <a:spcBef>
                  <a:spcPct val="0"/>
                </a:spcBef>
              </a:pPr>
              <a:t>11</a:t>
            </a:fld>
            <a:endParaRPr lang="en-US" altLang="en-US" dirty="0" smtClean="0"/>
          </a:p>
        </p:txBody>
      </p:sp>
    </p:spTree>
    <p:extLst>
      <p:ext uri="{BB962C8B-B14F-4D97-AF65-F5344CB8AC3E}">
        <p14:creationId xmlns:p14="http://schemas.microsoft.com/office/powerpoint/2010/main" val="59181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726FF-0A89-4636-842F-ACF4004A2E58}" type="slidenum">
              <a:rPr lang="en-US" altLang="en-US" smtClean="0"/>
              <a:pPr>
                <a:spcBef>
                  <a:spcPct val="0"/>
                </a:spcBef>
              </a:pPr>
              <a:t>12</a:t>
            </a:fld>
            <a:endParaRPr lang="en-US" altLang="en-US" dirty="0" smtClean="0"/>
          </a:p>
        </p:txBody>
      </p:sp>
      <p:sp>
        <p:nvSpPr>
          <p:cNvPr id="77827" name="Rectangle 2"/>
          <p:cNvSpPr>
            <a:spLocks noGrp="1" noRot="1" noChangeAspect="1" noChangeArrowheads="1" noTextEdit="1"/>
          </p:cNvSpPr>
          <p:nvPr>
            <p:ph type="sldImg"/>
          </p:nvPr>
        </p:nvSpPr>
        <p:spPr>
          <a:xfrm>
            <a:off x="331788" y="696913"/>
            <a:ext cx="6197600" cy="3486150"/>
          </a:xfrm>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These are the less-serious</a:t>
            </a:r>
            <a:r>
              <a:rPr lang="en-US" altLang="en-US" baseline="0" dirty="0" smtClean="0"/>
              <a:t> symptoms of heat illness. </a:t>
            </a:r>
            <a:r>
              <a:rPr lang="en-US" altLang="en-US" dirty="0" smtClean="0"/>
              <a:t>If your clothes become wet due to sweat it’s a good idea to change into dry clothes to prevent a rash, and let the extra sweat dry. </a:t>
            </a:r>
            <a:r>
              <a:rPr lang="en-US" altLang="en-US" baseline="0" dirty="0" smtClean="0"/>
              <a:t>Most people quickly recover from fainting.  Reducing long periods of standing is the usual solution. It is also important to prevent sunburns. </a:t>
            </a:r>
          </a:p>
          <a:p>
            <a:pPr eaLnBrk="1" hangingPunct="1"/>
            <a:endParaRPr lang="en-US" altLang="en-US" baseline="0" dirty="0" smtClean="0"/>
          </a:p>
        </p:txBody>
      </p:sp>
    </p:spTree>
    <p:extLst>
      <p:ext uri="{BB962C8B-B14F-4D97-AF65-F5344CB8AC3E}">
        <p14:creationId xmlns:p14="http://schemas.microsoft.com/office/powerpoint/2010/main" val="39744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t>Heat cramps can be relieved by drinking water and eating a salty snack.</a:t>
            </a:r>
            <a:endParaRPr lang="en-US" dirty="0"/>
          </a:p>
        </p:txBody>
      </p:sp>
      <p:sp>
        <p:nvSpPr>
          <p:cNvPr id="4" name="Slide Number Placeholder 3"/>
          <p:cNvSpPr>
            <a:spLocks noGrp="1"/>
          </p:cNvSpPr>
          <p:nvPr>
            <p:ph type="sldNum" sz="quarter" idx="10"/>
          </p:nvPr>
        </p:nvSpPr>
        <p:spPr/>
        <p:txBody>
          <a:bodyPr/>
          <a:lstStyle/>
          <a:p>
            <a:pPr>
              <a:defRPr/>
            </a:pPr>
            <a:fld id="{1027A34B-3F9B-4209-8968-B46F62CFEB1E}" type="slidenum">
              <a:rPr lang="en-US" altLang="en-US" smtClean="0"/>
              <a:pPr>
                <a:defRPr/>
              </a:pPr>
              <a:t>13</a:t>
            </a:fld>
            <a:endParaRPr lang="en-US" altLang="en-US" dirty="0"/>
          </a:p>
        </p:txBody>
      </p:sp>
    </p:spTree>
    <p:extLst>
      <p:ext uri="{BB962C8B-B14F-4D97-AF65-F5344CB8AC3E}">
        <p14:creationId xmlns:p14="http://schemas.microsoft.com/office/powerpoint/2010/main" val="918600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1CB20F-5FA5-456F-A106-7CEB0F2C1E49}" type="slidenum">
              <a:rPr lang="en-US" altLang="en-US" smtClean="0"/>
              <a:pPr>
                <a:spcBef>
                  <a:spcPct val="0"/>
                </a:spcBef>
              </a:pPr>
              <a:t>14</a:t>
            </a:fld>
            <a:endParaRPr lang="en-US" altLang="en-US" dirty="0" smtClean="0"/>
          </a:p>
        </p:txBody>
      </p:sp>
      <p:sp>
        <p:nvSpPr>
          <p:cNvPr id="79875" name="Rectangle 2"/>
          <p:cNvSpPr>
            <a:spLocks noGrp="1" noRot="1" noChangeAspect="1" noChangeArrowheads="1" noTextEdit="1"/>
          </p:cNvSpPr>
          <p:nvPr>
            <p:ph type="sldImg"/>
          </p:nvPr>
        </p:nvSpPr>
        <p:spPr>
          <a:xfrm>
            <a:off x="331788" y="696913"/>
            <a:ext cx="6197600" cy="348615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Heat exhaustion</a:t>
            </a:r>
            <a:r>
              <a:rPr lang="en-US" altLang="en-US" baseline="0" dirty="0" smtClean="0"/>
              <a:t> is a serious, but usually not life-threatening condition, but if left</a:t>
            </a:r>
            <a:r>
              <a:rPr lang="en-US" altLang="en-US" dirty="0" smtClean="0"/>
              <a:t> untreated it may lead to heat stroke.  If you experience these symptoms,</a:t>
            </a:r>
            <a:r>
              <a:rPr lang="en-US" altLang="en-US" baseline="0" dirty="0" smtClean="0"/>
              <a:t> we want you to do the following:  [say what your company’s practices are here.]</a:t>
            </a:r>
          </a:p>
          <a:p>
            <a:pPr eaLnBrk="1" hangingPunct="1"/>
            <a:r>
              <a:rPr lang="en-US" altLang="en-US" dirty="0" smtClean="0"/>
              <a:t>Never ignore anyone’s signs or symptoms. You can prevent a medical emergency if you act early. </a:t>
            </a:r>
          </a:p>
          <a:p>
            <a:pPr eaLnBrk="1" hangingPunct="1">
              <a:spcBef>
                <a:spcPct val="0"/>
              </a:spcBef>
            </a:pPr>
            <a:r>
              <a:rPr lang="en-US" altLang="en-US" i="0" dirty="0" smtClean="0">
                <a:cs typeface="Arial" panose="020B0604020202020204" pitchFamily="34" charset="0"/>
              </a:rPr>
              <a:t>Heat exhaustion or heat stroke may develop over a few days. If you had some symptoms yesterday, you are more susceptible today.</a:t>
            </a:r>
          </a:p>
          <a:p>
            <a:pPr eaLnBrk="1" hangingPunct="1">
              <a:spcBef>
                <a:spcPct val="0"/>
              </a:spcBef>
            </a:pPr>
            <a:endParaRPr lang="en-US" altLang="en-US" dirty="0" smtClean="0">
              <a:solidFill>
                <a:srgbClr val="0033CC"/>
              </a:solidFill>
            </a:endParaRPr>
          </a:p>
          <a:p>
            <a:pPr eaLnBrk="1" hangingPunct="1">
              <a:spcBef>
                <a:spcPct val="0"/>
              </a:spcBef>
            </a:pPr>
            <a:r>
              <a:rPr lang="en-US" altLang="en-US" dirty="0" smtClean="0"/>
              <a:t>Note: </a:t>
            </a:r>
            <a:r>
              <a:rPr lang="en-US" altLang="en-US" b="1" dirty="0" smtClean="0"/>
              <a:t>pesticide poisoning </a:t>
            </a:r>
            <a:r>
              <a:rPr lang="en-US" altLang="en-US" dirty="0" smtClean="0"/>
              <a:t>and heat exhaustion have similar symptoms, and the differences will depend on the pesticide family. Two differences are the dilated (opened/large) pupils and dry mouth from heat versus small pupils and salivation from poisoning with </a:t>
            </a:r>
            <a:r>
              <a:rPr lang="en-US" altLang="en-US" b="0" dirty="0" smtClean="0"/>
              <a:t>organophosphates/carbamates</a:t>
            </a:r>
            <a:r>
              <a:rPr lang="en-US" altLang="en-US" dirty="0" smtClean="0"/>
              <a:t> pesticides. Pesticide poisoning and heat stroke can be life-threatening, and both require immediate treatment.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p:txBody>
      </p:sp>
    </p:spTree>
    <p:extLst>
      <p:ext uri="{BB962C8B-B14F-4D97-AF65-F5344CB8AC3E}">
        <p14:creationId xmlns:p14="http://schemas.microsoft.com/office/powerpoint/2010/main" val="1310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98CE10-14A2-42CF-B81E-D01C99206A63}" type="slidenum">
              <a:rPr lang="en-US" altLang="en-US" smtClean="0"/>
              <a:pPr>
                <a:spcBef>
                  <a:spcPct val="0"/>
                </a:spcBef>
              </a:pPr>
              <a:t>15</a:t>
            </a:fld>
            <a:endParaRPr lang="en-US" altLang="en-US" dirty="0" smtClean="0"/>
          </a:p>
        </p:txBody>
      </p:sp>
      <p:sp>
        <p:nvSpPr>
          <p:cNvPr id="81923" name="Rectangle 2"/>
          <p:cNvSpPr>
            <a:spLocks noGrp="1" noRot="1" noChangeAspect="1" noChangeArrowheads="1" noTextEdit="1"/>
          </p:cNvSpPr>
          <p:nvPr>
            <p:ph type="sldImg"/>
          </p:nvPr>
        </p:nvSpPr>
        <p:spPr>
          <a:xfrm>
            <a:off x="331788" y="696913"/>
            <a:ext cx="6197600" cy="348615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If a worker loses consciousness or appears confused,</a:t>
            </a:r>
            <a:r>
              <a:rPr lang="en-US" altLang="en-US" baseline="0" dirty="0" smtClean="0"/>
              <a:t> it may be heat stroke. </a:t>
            </a:r>
            <a:r>
              <a:rPr lang="en-US" altLang="en-US" dirty="0" smtClean="0"/>
              <a:t>Heat stroke </a:t>
            </a:r>
            <a:r>
              <a:rPr lang="en-US" altLang="en-US" baseline="0" dirty="0" smtClean="0"/>
              <a:t>can be fatal or cause permanent disability. Heat stroke can occur without any warning signs. </a:t>
            </a:r>
            <a:r>
              <a:rPr lang="en-US" altLang="en-US" b="1" baseline="0" dirty="0" smtClean="0"/>
              <a:t>Do not delay medical attention</a:t>
            </a:r>
            <a:r>
              <a:rPr lang="en-US" altLang="en-US" baseline="0" dirty="0" smtClean="0"/>
              <a:t>. </a:t>
            </a:r>
          </a:p>
          <a:p>
            <a:pPr eaLnBrk="1" hangingPunct="1"/>
            <a:endParaRPr lang="en-US" altLang="en-US" baseline="0" dirty="0" smtClean="0"/>
          </a:p>
        </p:txBody>
      </p:sp>
    </p:spTree>
    <p:extLst>
      <p:ext uri="{BB962C8B-B14F-4D97-AF65-F5344CB8AC3E}">
        <p14:creationId xmlns:p14="http://schemas.microsoft.com/office/powerpoint/2010/main" val="3127264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0ECC3A-99DE-485A-83C2-785F035F315F}" type="slidenum">
              <a:rPr lang="en-US" altLang="en-US" smtClean="0"/>
              <a:pPr>
                <a:spcBef>
                  <a:spcPct val="0"/>
                </a:spcBef>
              </a:pPr>
              <a:t>16</a:t>
            </a:fld>
            <a:endParaRPr lang="en-US" altLang="en-US" dirty="0" smtClean="0"/>
          </a:p>
        </p:txBody>
      </p:sp>
      <p:sp>
        <p:nvSpPr>
          <p:cNvPr id="75779" name="Rectangle 2"/>
          <p:cNvSpPr>
            <a:spLocks noGrp="1" noRot="1" noChangeAspect="1" noChangeArrowheads="1" noTextEdit="1"/>
          </p:cNvSpPr>
          <p:nvPr>
            <p:ph type="sldImg"/>
          </p:nvPr>
        </p:nvSpPr>
        <p:spPr>
          <a:xfrm>
            <a:off x="331788" y="696913"/>
            <a:ext cx="6197600" cy="348615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Never ignore anyone’s signs or symptoms. You can prevent a medical emergency if you act early</a:t>
            </a:r>
            <a:r>
              <a:rPr lang="en-US" altLang="en-US" i="0" dirty="0" smtClean="0">
                <a:cs typeface="Arial" panose="020B0604020202020204" pitchFamily="34" charset="0"/>
              </a:rPr>
              <a:t>. If you had some symptoms yesterday, you are more susceptible today. Heat exhaustion or heat stroke may also</a:t>
            </a:r>
            <a:r>
              <a:rPr lang="en-US" altLang="en-US" i="0" baseline="0" dirty="0" smtClean="0">
                <a:cs typeface="Arial" panose="020B0604020202020204" pitchFamily="34" charset="0"/>
              </a:rPr>
              <a:t> </a:t>
            </a:r>
            <a:r>
              <a:rPr lang="en-US" altLang="en-US" i="0" dirty="0" smtClean="0">
                <a:cs typeface="Arial" panose="020B0604020202020204" pitchFamily="34" charset="0"/>
              </a:rPr>
              <a:t>develop over a few days.</a:t>
            </a:r>
          </a:p>
        </p:txBody>
      </p:sp>
    </p:spTree>
    <p:extLst>
      <p:ext uri="{BB962C8B-B14F-4D97-AF65-F5344CB8AC3E}">
        <p14:creationId xmlns:p14="http://schemas.microsoft.com/office/powerpoint/2010/main" val="53355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AAA0B4-8576-487B-93F7-9897CA220E7D}" type="slidenum">
              <a:rPr lang="en-US" altLang="en-US" smtClean="0"/>
              <a:pPr>
                <a:spcBef>
                  <a:spcPct val="0"/>
                </a:spcBef>
              </a:pPr>
              <a:t>17</a:t>
            </a:fld>
            <a:endParaRPr lang="en-US" altLang="en-US" dirty="0" smtClean="0"/>
          </a:p>
        </p:txBody>
      </p:sp>
      <p:sp>
        <p:nvSpPr>
          <p:cNvPr id="91139" name="Rectangle 2"/>
          <p:cNvSpPr>
            <a:spLocks noGrp="1" noRot="1" noChangeAspect="1" noChangeArrowheads="1" noTextEdit="1"/>
          </p:cNvSpPr>
          <p:nvPr>
            <p:ph type="sldImg"/>
          </p:nvPr>
        </p:nvSpPr>
        <p:spPr>
          <a:xfrm>
            <a:off x="331788" y="696913"/>
            <a:ext cx="6197600" cy="348615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Sometimes it is difficult to know if a person is experiencing heat exhaustion</a:t>
            </a:r>
            <a:r>
              <a:rPr lang="en-US" altLang="en-US" baseline="0" dirty="0" smtClean="0"/>
              <a:t> or the more serious heat stroke. </a:t>
            </a:r>
            <a:r>
              <a:rPr lang="en-US" altLang="en-US" dirty="0" smtClean="0"/>
              <a:t>If someone seems confused, disoriented or is acting strangely on a hot day, ask if they are okay</a:t>
            </a:r>
            <a:r>
              <a:rPr lang="en-US" altLang="en-US" baseline="0" dirty="0" smtClean="0"/>
              <a:t> because</a:t>
            </a:r>
            <a:r>
              <a:rPr lang="en-US" altLang="en-US" dirty="0" smtClean="0"/>
              <a:t> they may be experiencing heat stroke</a:t>
            </a:r>
            <a:r>
              <a:rPr lang="en-US" altLang="en-US" baseline="0" dirty="0" smtClean="0"/>
              <a:t> and need to be treated immediately.  Call 911 and seek immediate medical care if you are not sure. </a:t>
            </a:r>
            <a:endParaRPr lang="en-US" altLang="en-US" dirty="0" smtClean="0"/>
          </a:p>
        </p:txBody>
      </p:sp>
    </p:spTree>
    <p:extLst>
      <p:ext uri="{BB962C8B-B14F-4D97-AF65-F5344CB8AC3E}">
        <p14:creationId xmlns:p14="http://schemas.microsoft.com/office/powerpoint/2010/main" val="3664113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944243-426E-4A2A-B927-500722A263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36867" name="Rectangle 2"/>
          <p:cNvSpPr>
            <a:spLocks noGrp="1" noRot="1" noChangeAspect="1" noChangeArrowheads="1" noTextEdit="1"/>
          </p:cNvSpPr>
          <p:nvPr>
            <p:ph type="sldImg"/>
          </p:nvPr>
        </p:nvSpPr>
        <p:spPr>
          <a:xfrm>
            <a:off x="331788" y="696913"/>
            <a:ext cx="6197600" cy="348615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According to</a:t>
            </a:r>
            <a:r>
              <a:rPr lang="en-US" sz="1200" baseline="0" dirty="0" smtClean="0"/>
              <a:t> Federal OSHA, about </a:t>
            </a:r>
            <a:r>
              <a:rPr lang="en-US" sz="1200" dirty="0" smtClean="0"/>
              <a:t>Seventy percent of outdoor heat related deaths happen during the first week. </a:t>
            </a:r>
            <a:r>
              <a:rPr lang="en-US" altLang="en-US" dirty="0" smtClean="0"/>
              <a:t>If you haven’t worked in hot conditions for a week or more,</a:t>
            </a:r>
            <a:r>
              <a:rPr lang="en-US" altLang="en-US" baseline="0" dirty="0" smtClean="0"/>
              <a:t> for example you are </a:t>
            </a:r>
            <a:r>
              <a:rPr lang="en-US" altLang="en-US" dirty="0" smtClean="0"/>
              <a:t>new to the job, new to the hot environment, or have been away for a while, you need time to adjust and get used to the conditions. It is important to recognize that we are all different so each person’s tolerance to heat is unique. A  sudden heat wave is something most will not be adjusted</a:t>
            </a:r>
            <a:r>
              <a:rPr lang="en-US" altLang="en-US" baseline="0" dirty="0" smtClean="0"/>
              <a:t> to</a:t>
            </a:r>
            <a:r>
              <a:rPr lang="en-US" altLang="en-US" dirty="0" smtClean="0"/>
              <a:t>. You  may need to take more preventative cool-down rest periods and pace your work during the first 2</a:t>
            </a:r>
            <a:r>
              <a:rPr lang="en-US" altLang="en-US" baseline="0" dirty="0" smtClean="0"/>
              <a:t> weeks </a:t>
            </a:r>
            <a:r>
              <a:rPr lang="en-US" altLang="en-US" dirty="0" smtClean="0"/>
              <a:t>of</a:t>
            </a:r>
            <a:r>
              <a:rPr lang="en-US" altLang="en-US" baseline="0" dirty="0" smtClean="0"/>
              <a:t> working in hot temperatures so you don’t overheat.</a:t>
            </a:r>
            <a:r>
              <a:rPr lang="en-US" altLang="en-US" dirty="0" smtClean="0"/>
              <a:t> </a:t>
            </a:r>
            <a:endParaRPr lang="en-US" altLang="en-US" baseline="0" dirty="0" smtClean="0"/>
          </a:p>
          <a:p>
            <a:pPr eaLnBrk="1" hangingPunct="1"/>
            <a:endParaRPr lang="en-US" altLang="en-US" baseline="0" dirty="0" smtClean="0"/>
          </a:p>
        </p:txBody>
      </p:sp>
    </p:spTree>
    <p:extLst>
      <p:ext uri="{BB962C8B-B14F-4D97-AF65-F5344CB8AC3E}">
        <p14:creationId xmlns:p14="http://schemas.microsoft.com/office/powerpoint/2010/main" val="3531532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[Share any specific practices and procedures for how you will ensure all three requirements are met. For example, describe how workers will be observed; will you use a buddy system or some other method?</a:t>
            </a:r>
            <a:r>
              <a:rPr lang="en-US" altLang="en-US" baseline="0" dirty="0" smtClean="0">
                <a:latin typeface="Arial" panose="020B0604020202020204" pitchFamily="34" charset="0"/>
                <a:cs typeface="Arial" panose="020B0604020202020204" pitchFamily="34" charset="0"/>
              </a:rPr>
              <a:t>]</a:t>
            </a:r>
            <a:endParaRPr lang="en-US" baseline="0" dirty="0" smtClean="0"/>
          </a:p>
        </p:txBody>
      </p:sp>
      <p:sp>
        <p:nvSpPr>
          <p:cNvPr id="4" name="Slide Number Placeholder 3"/>
          <p:cNvSpPr>
            <a:spLocks noGrp="1"/>
          </p:cNvSpPr>
          <p:nvPr>
            <p:ph type="sldNum" sz="quarter" idx="10"/>
          </p:nvPr>
        </p:nvSpPr>
        <p:spPr/>
        <p:txBody>
          <a:bodyPr/>
          <a:lstStyle/>
          <a:p>
            <a:pPr>
              <a:defRPr/>
            </a:pPr>
            <a:fld id="{4E07376A-43B5-40FC-AB38-1D22E3B7F457}" type="slidenum">
              <a:rPr lang="en-US" altLang="en-US" smtClean="0"/>
              <a:pPr>
                <a:defRPr/>
              </a:pPr>
              <a:t>19</a:t>
            </a:fld>
            <a:endParaRPr lang="en-US" altLang="en-US" dirty="0"/>
          </a:p>
        </p:txBody>
      </p:sp>
    </p:spTree>
    <p:extLst>
      <p:ext uri="{BB962C8B-B14F-4D97-AF65-F5344CB8AC3E}">
        <p14:creationId xmlns:p14="http://schemas.microsoft.com/office/powerpoint/2010/main" val="42092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smtClean="0"/>
              <a:t>Let attendees choose and share why they think that is the response.   2. is the best answer. </a:t>
            </a:r>
            <a:endParaRPr lang="en-US" dirty="0"/>
          </a:p>
        </p:txBody>
      </p:sp>
      <p:sp>
        <p:nvSpPr>
          <p:cNvPr id="4" name="Slide Number Placeholder 3"/>
          <p:cNvSpPr>
            <a:spLocks noGrp="1"/>
          </p:cNvSpPr>
          <p:nvPr>
            <p:ph type="sldNum" sz="quarter" idx="10"/>
          </p:nvPr>
        </p:nvSpPr>
        <p:spPr/>
        <p:txBody>
          <a:bodyPr/>
          <a:lstStyle/>
          <a:p>
            <a:pPr>
              <a:defRPr/>
            </a:pPr>
            <a:fld id="{1027A34B-3F9B-4209-8968-B46F62CFEB1E}" type="slidenum">
              <a:rPr lang="en-US" altLang="en-US" smtClean="0"/>
              <a:pPr>
                <a:defRPr/>
              </a:pPr>
              <a:t>2</a:t>
            </a:fld>
            <a:endParaRPr lang="en-US" altLang="en-US" dirty="0"/>
          </a:p>
        </p:txBody>
      </p:sp>
    </p:spTree>
    <p:extLst>
      <p:ext uri="{BB962C8B-B14F-4D97-AF65-F5344CB8AC3E}">
        <p14:creationId xmlns:p14="http://schemas.microsoft.com/office/powerpoint/2010/main" val="2780435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3AD363-E289-432C-A7CA-8672B61224DC}" type="slidenum">
              <a:rPr lang="en-US" altLang="en-US" smtClean="0"/>
              <a:pPr>
                <a:spcBef>
                  <a:spcPct val="0"/>
                </a:spcBef>
              </a:pPr>
              <a:t>20</a:t>
            </a:fld>
            <a:endParaRPr lang="en-US" altLang="en-US" dirty="0" smtClean="0"/>
          </a:p>
        </p:txBody>
      </p:sp>
      <p:sp>
        <p:nvSpPr>
          <p:cNvPr id="37891" name="Rectangle 2"/>
          <p:cNvSpPr>
            <a:spLocks noGrp="1" noRot="1" noChangeAspect="1" noChangeArrowheads="1" noTextEdit="1"/>
          </p:cNvSpPr>
          <p:nvPr>
            <p:ph type="sldImg"/>
          </p:nvPr>
        </p:nvSpPr>
        <p:spPr>
          <a:xfrm>
            <a:off x="331788" y="696913"/>
            <a:ext cx="6197600" cy="348615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Water is the best way to replace fluids. It is better to drink small amounts often. </a:t>
            </a:r>
          </a:p>
          <a:p>
            <a:pPr eaLnBrk="1" hangingPunct="1"/>
            <a:r>
              <a:rPr lang="en-US" altLang="en-US" dirty="0" smtClean="0"/>
              <a:t>A cup or ¼</a:t>
            </a:r>
            <a:r>
              <a:rPr lang="en-US" altLang="en-US" baseline="0" dirty="0" smtClean="0"/>
              <a:t> of a liter</a:t>
            </a:r>
            <a:r>
              <a:rPr lang="en-US" altLang="en-US" dirty="0" smtClean="0"/>
              <a:t> every 15 minutes</a:t>
            </a:r>
            <a:r>
              <a:rPr lang="en-US" altLang="en-US" baseline="0" dirty="0" smtClean="0"/>
              <a:t> is better </a:t>
            </a:r>
            <a:r>
              <a:rPr lang="en-US" altLang="en-US" dirty="0" smtClean="0"/>
              <a:t>than drinking a</a:t>
            </a:r>
            <a:r>
              <a:rPr lang="en-US" altLang="en-US" baseline="0" dirty="0" smtClean="0"/>
              <a:t> quart or liter</a:t>
            </a:r>
            <a:r>
              <a:rPr lang="en-US" altLang="en-US" dirty="0" smtClean="0"/>
              <a:t> all at once. </a:t>
            </a:r>
          </a:p>
          <a:p>
            <a:pPr eaLnBrk="1" hangingPunct="1"/>
            <a:r>
              <a:rPr lang="en-US" altLang="en-US" dirty="0" smtClean="0"/>
              <a:t>Drinking too much water all at once can also be harmful, no more than 12</a:t>
            </a:r>
            <a:r>
              <a:rPr lang="en-US" altLang="en-US" baseline="0" dirty="0" smtClean="0"/>
              <a:t> quarts </a:t>
            </a:r>
            <a:r>
              <a:rPr lang="en-US" altLang="en-US" dirty="0" smtClean="0"/>
              <a:t>a day is recommended.</a:t>
            </a:r>
          </a:p>
          <a:p>
            <a:pPr eaLnBrk="1" hangingPunct="1"/>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8DA8C9-852A-44B2-8C25-406E136C5C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39939" name="Rectangle 2"/>
          <p:cNvSpPr>
            <a:spLocks noGrp="1" noRot="1" noChangeAspect="1" noChangeArrowheads="1" noTextEdit="1"/>
          </p:cNvSpPr>
          <p:nvPr>
            <p:ph type="sldImg"/>
          </p:nvPr>
        </p:nvSpPr>
        <p:spPr>
          <a:xfrm>
            <a:off x="331788" y="696913"/>
            <a:ext cx="6197600" cy="348615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Sodas and other drinks containing caffeine and sugar will not prevent dehydration. </a:t>
            </a:r>
          </a:p>
          <a:p>
            <a:pPr eaLnBrk="1" hangingPunct="1"/>
            <a:r>
              <a:rPr lang="en-US" altLang="en-US" dirty="0" smtClean="0"/>
              <a:t>Generally, snacks and meals replace the salt and minerals lost in sweat. There is no need to take salt tablets, and these can irritate the stomach, cause nausea and other discomforts. </a:t>
            </a:r>
          </a:p>
        </p:txBody>
      </p:sp>
    </p:spTree>
    <p:extLst>
      <p:ext uri="{BB962C8B-B14F-4D97-AF65-F5344CB8AC3E}">
        <p14:creationId xmlns:p14="http://schemas.microsoft.com/office/powerpoint/2010/main" val="2440895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30200" y="696913"/>
            <a:ext cx="6197600" cy="348615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In general, when you are hydrated the urine should be clear or pale yellow.</a:t>
            </a:r>
            <a:r>
              <a:rPr lang="en-US" altLang="en-US" baseline="0" dirty="0" smtClean="0"/>
              <a:t> A</a:t>
            </a:r>
            <a:r>
              <a:rPr lang="en-US" altLang="en-US" dirty="0" smtClean="0"/>
              <a:t> darker color can</a:t>
            </a:r>
            <a:r>
              <a:rPr lang="en-US" altLang="en-US" baseline="0" dirty="0" smtClean="0"/>
              <a:t> be</a:t>
            </a:r>
            <a:r>
              <a:rPr lang="en-US" altLang="en-US" dirty="0" smtClean="0"/>
              <a:t> a sign of dehydration or heat</a:t>
            </a:r>
            <a:r>
              <a:rPr lang="en-US" altLang="en-US" baseline="0" dirty="0" smtClean="0"/>
              <a:t> illness</a:t>
            </a:r>
            <a:r>
              <a:rPr lang="en-US" altLang="en-US" dirty="0" smtClean="0"/>
              <a:t>. Diet (like eating beets), vitamin</a:t>
            </a:r>
            <a:r>
              <a:rPr lang="en-US" altLang="en-US" baseline="0" dirty="0" smtClean="0"/>
              <a:t> pills,</a:t>
            </a:r>
            <a:r>
              <a:rPr lang="en-US" altLang="en-US" dirty="0" smtClean="0"/>
              <a:t> medications, and certain health problems can also change the color of urine.</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F24FCC-F250-4045-8752-C8077F693F96}" type="slidenum">
              <a:rPr lang="en-US" altLang="en-US" smtClean="0"/>
              <a:pPr>
                <a:spcBef>
                  <a:spcPct val="0"/>
                </a:spcBef>
              </a:pPr>
              <a:t>22</a:t>
            </a:fld>
            <a:endParaRPr lang="en-US" altLang="en-US" dirty="0" smtClean="0"/>
          </a:p>
        </p:txBody>
      </p:sp>
    </p:spTree>
    <p:extLst>
      <p:ext uri="{BB962C8B-B14F-4D97-AF65-F5344CB8AC3E}">
        <p14:creationId xmlns:p14="http://schemas.microsoft.com/office/powerpoint/2010/main" val="4178849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pitchFamily="34" charset="0"/>
                <a:ea typeface="+mn-ea"/>
                <a:cs typeface="+mn-cs"/>
              </a:rPr>
              <a:t>Cool-down rest periods of at least 10 minutes every two hours are required when temperatures reach 89 degrees. Cool-down rest periods are paid breaks except when taken during a meal period.</a:t>
            </a:r>
            <a:endParaRPr lang="en-US" dirty="0" smtClean="0">
              <a:solidFill>
                <a:schemeClr val="tx1"/>
              </a:solidFill>
            </a:endParaRP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Whether conditions are at the 89</a:t>
            </a:r>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altLang="en-US" dirty="0" smtClean="0"/>
              <a:t>77 or 52</a:t>
            </a:r>
            <a:r>
              <a:rPr lang="en-US" altLang="en-US" baseline="0" dirty="0" smtClean="0"/>
              <a:t> </a:t>
            </a:r>
            <a:r>
              <a:rPr lang="en-US" sz="1200" b="0" i="0" u="none" strike="noStrike" kern="1200" baseline="0" dirty="0" smtClean="0">
                <a:solidFill>
                  <a:schemeClr val="tx1"/>
                </a:solidFill>
                <a:latin typeface="Arial" pitchFamily="34" charset="0"/>
                <a:ea typeface="+mn-ea"/>
                <a:cs typeface="+mn-cs"/>
              </a:rPr>
              <a:t>degree Action Level, </a:t>
            </a:r>
            <a:r>
              <a:rPr lang="en-US" altLang="en-US" dirty="0" smtClean="0"/>
              <a:t>depending on what</a:t>
            </a:r>
            <a:r>
              <a:rPr lang="en-US" altLang="en-US" baseline="0" dirty="0" smtClean="0"/>
              <a:t> you are wearing</a:t>
            </a:r>
            <a:r>
              <a:rPr lang="en-US" sz="1200" b="0" i="0" u="none" strike="noStrike" kern="1200" baseline="0" dirty="0" smtClean="0">
                <a:solidFill>
                  <a:schemeClr val="tx1"/>
                </a:solidFill>
                <a:latin typeface="Arial" pitchFamily="34" charset="0"/>
                <a:ea typeface="+mn-ea"/>
                <a:cs typeface="+mn-cs"/>
              </a:rPr>
              <a:t>, you are encouraged and allowed to take a preventative cool-down rest period whenever you feel the need to protect yourself from overheating. You will be paid for cool-down rest periods except when taken during a meal period.</a:t>
            </a:r>
          </a:p>
          <a:p>
            <a:endParaRPr lang="en-US" sz="1200" b="0" i="0" u="none" strike="noStrike" kern="1200" baseline="0" dirty="0" smtClean="0">
              <a:solidFill>
                <a:schemeClr val="tx1"/>
              </a:solidFill>
              <a:latin typeface="Arial" pitchFamily="34" charset="0"/>
              <a:ea typeface="+mn-ea"/>
              <a:cs typeface="+mn-cs"/>
            </a:endParaRPr>
          </a:p>
          <a:p>
            <a:r>
              <a:rPr lang="en-US" sz="1200" b="0" i="0" u="none" strike="noStrike" kern="1200" baseline="0" dirty="0" smtClean="0">
                <a:solidFill>
                  <a:schemeClr val="tx1"/>
                </a:solidFill>
                <a:latin typeface="Arial" pitchFamily="34" charset="0"/>
                <a:ea typeface="+mn-ea"/>
                <a:cs typeface="+mn-cs"/>
              </a:rPr>
              <a:t>[Mention how and where employees can take their cool-down rest periods such as the location of shade or other acceptable alternative.]</a:t>
            </a:r>
          </a:p>
        </p:txBody>
      </p:sp>
      <p:sp>
        <p:nvSpPr>
          <p:cNvPr id="4" name="Slide Number Placeholder 3"/>
          <p:cNvSpPr>
            <a:spLocks noGrp="1"/>
          </p:cNvSpPr>
          <p:nvPr>
            <p:ph type="sldNum" sz="quarter" idx="10"/>
          </p:nvPr>
        </p:nvSpPr>
        <p:spPr/>
        <p:txBody>
          <a:bodyPr/>
          <a:lstStyle/>
          <a:p>
            <a:pPr>
              <a:defRPr/>
            </a:pPr>
            <a:fld id="{1027A34B-3F9B-4209-8968-B46F62CFEB1E}" type="slidenum">
              <a:rPr lang="en-US" altLang="en-US" smtClean="0"/>
              <a:pPr>
                <a:defRPr/>
              </a:pPr>
              <a:t>23</a:t>
            </a:fld>
            <a:endParaRPr lang="en-US" altLang="en-US" dirty="0"/>
          </a:p>
        </p:txBody>
      </p:sp>
    </p:spTree>
    <p:extLst>
      <p:ext uri="{BB962C8B-B14F-4D97-AF65-F5344CB8AC3E}">
        <p14:creationId xmlns:p14="http://schemas.microsoft.com/office/powerpoint/2010/main" val="3345256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330200" y="696913"/>
            <a:ext cx="6197600" cy="348615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[Describe the site specific measures they need to follow.]</a:t>
            </a:r>
          </a:p>
          <a:p>
            <a:endParaRPr lang="en-US" altLang="en-US" dirty="0"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D61458-7B7F-473B-8D2D-3DF77874E86B}" type="slidenum">
              <a:rPr lang="en-US" altLang="en-US" smtClean="0"/>
              <a:pPr/>
              <a:t>24</a:t>
            </a:fld>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dirty="0" smtClean="0"/>
              <a:t>We don’t want you to ignore any symptoms</a:t>
            </a:r>
            <a:r>
              <a:rPr lang="en-US" sz="1200" baseline="0" dirty="0" smtClean="0"/>
              <a:t> of heat illness you may notice in a co-worker.  We want you to tell your boss if they are available, and have the person do #3</a:t>
            </a:r>
            <a:endParaRPr lang="en-US" sz="1200" dirty="0" smtClean="0"/>
          </a:p>
        </p:txBody>
      </p:sp>
      <p:sp>
        <p:nvSpPr>
          <p:cNvPr id="4" name="Slide Number Placeholder 3"/>
          <p:cNvSpPr>
            <a:spLocks noGrp="1"/>
          </p:cNvSpPr>
          <p:nvPr>
            <p:ph type="sldNum" sz="quarter" idx="10"/>
          </p:nvPr>
        </p:nvSpPr>
        <p:spPr/>
        <p:txBody>
          <a:bodyPr/>
          <a:lstStyle/>
          <a:p>
            <a:pPr>
              <a:defRPr/>
            </a:pPr>
            <a:fld id="{1027A34B-3F9B-4209-8968-B46F62CFEB1E}" type="slidenum">
              <a:rPr lang="en-US" altLang="en-US" smtClean="0"/>
              <a:pPr>
                <a:defRPr/>
              </a:pPr>
              <a:t>25</a:t>
            </a:fld>
            <a:endParaRPr lang="en-US" altLang="en-US" dirty="0"/>
          </a:p>
        </p:txBody>
      </p:sp>
    </p:spTree>
    <p:extLst>
      <p:ext uri="{BB962C8B-B14F-4D97-AF65-F5344CB8AC3E}">
        <p14:creationId xmlns:p14="http://schemas.microsoft.com/office/powerpoint/2010/main" val="4006240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330200" y="696913"/>
            <a:ext cx="6197600" cy="348615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 person suffering heat stroke is often too ill or confused to take care of</a:t>
            </a:r>
            <a:r>
              <a:rPr lang="en-US" altLang="en-US" baseline="0" dirty="0" smtClean="0"/>
              <a:t> themselves, and may need your help.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If someone experiences any of these symptoms, we want you to:</a:t>
            </a:r>
          </a:p>
          <a:p>
            <a:endParaRPr lang="en-US" altLang="en-US" dirty="0" smtClean="0"/>
          </a:p>
          <a:p>
            <a:r>
              <a:rPr lang="en-US" altLang="en-US" dirty="0" smtClean="0"/>
              <a:t>[Describe your site specific measures workers need to follow including when 911 should be called.]</a:t>
            </a:r>
          </a:p>
          <a:p>
            <a:endParaRPr lang="en-US" altLang="en-US" dirty="0"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D61458-7B7F-473B-8D2D-3DF77874E86B}" type="slidenum">
              <a:rPr lang="en-US" altLang="en-US" smtClean="0"/>
              <a:pPr/>
              <a:t>26</a:t>
            </a:fld>
            <a:endParaRPr lang="en-US" altLang="en-US" dirty="0" smtClean="0"/>
          </a:p>
        </p:txBody>
      </p:sp>
    </p:spTree>
    <p:extLst>
      <p:ext uri="{BB962C8B-B14F-4D97-AF65-F5344CB8AC3E}">
        <p14:creationId xmlns:p14="http://schemas.microsoft.com/office/powerpoint/2010/main" val="3883957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9048DA-7021-478D-B50C-55DCB3A25754}" type="slidenum">
              <a:rPr lang="en-US" altLang="en-US" smtClean="0"/>
              <a:pPr>
                <a:spcBef>
                  <a:spcPct val="0"/>
                </a:spcBef>
              </a:pPr>
              <a:t>27</a:t>
            </a:fld>
            <a:endParaRPr lang="en-US" altLang="en-US" dirty="0" smtClean="0"/>
          </a:p>
        </p:txBody>
      </p:sp>
      <p:sp>
        <p:nvSpPr>
          <p:cNvPr id="47107" name="Rectangle 2"/>
          <p:cNvSpPr>
            <a:spLocks noGrp="1" noRot="1" noChangeAspect="1" noChangeArrowheads="1" noTextEdit="1"/>
          </p:cNvSpPr>
          <p:nvPr>
            <p:ph type="sldImg"/>
          </p:nvPr>
        </p:nvSpPr>
        <p:spPr>
          <a:xfrm>
            <a:off x="331788" y="696913"/>
            <a:ext cx="6197600" cy="348615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[Include the specific actions you want your supervisors</a:t>
            </a:r>
            <a:r>
              <a:rPr lang="en-US" altLang="en-US" baseline="0" dirty="0" smtClean="0"/>
              <a:t> and employees</a:t>
            </a:r>
            <a:r>
              <a:rPr lang="en-US" altLang="en-US" dirty="0" smtClean="0"/>
              <a:t> to take in a heat illness emergency.  You could refer to a bulletin board or location where</a:t>
            </a:r>
            <a:r>
              <a:rPr lang="en-US" altLang="en-US" baseline="0" dirty="0" smtClean="0"/>
              <a:t> the information is posted, and location of first aid supplies. For example, provide a map of the site with clear directions including road names, distances and markers to avoid delay of emergency services. In remote locations or undeveloped areas you may have a worker go to the nearest point where the emergency responders can see them.]</a:t>
            </a:r>
          </a:p>
        </p:txBody>
      </p:sp>
    </p:spTree>
    <p:extLst>
      <p:ext uri="{BB962C8B-B14F-4D97-AF65-F5344CB8AC3E}">
        <p14:creationId xmlns:p14="http://schemas.microsoft.com/office/powerpoint/2010/main" val="87359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30200" y="696913"/>
            <a:ext cx="6197600" cy="348615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i="0" dirty="0"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3DE333-588E-49B2-BDF3-1D8C02F51347}" type="slidenum">
              <a:rPr lang="en-US" altLang="en-US" smtClean="0"/>
              <a:pPr>
                <a:spcBef>
                  <a:spcPct val="0"/>
                </a:spcBef>
              </a:pPr>
              <a:t>40</a:t>
            </a:fld>
            <a:endParaRPr lang="en-US" altLang="en-US" dirty="0" smtClean="0"/>
          </a:p>
        </p:txBody>
      </p:sp>
    </p:spTree>
    <p:extLst>
      <p:ext uri="{BB962C8B-B14F-4D97-AF65-F5344CB8AC3E}">
        <p14:creationId xmlns:p14="http://schemas.microsoft.com/office/powerpoint/2010/main" val="514906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330200" y="696913"/>
            <a:ext cx="6197600" cy="348615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3DE333-588E-49B2-BDF3-1D8C02F51347}" type="slidenum">
              <a:rPr lang="en-US" altLang="en-US" smtClean="0"/>
              <a:pPr>
                <a:spcBef>
                  <a:spcPct val="0"/>
                </a:spcBef>
              </a:pPr>
              <a:t>41</a:t>
            </a:fld>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goal of this training</a:t>
            </a:r>
            <a:r>
              <a:rPr lang="en-US" baseline="0" dirty="0" smtClean="0"/>
              <a:t> is to p</a:t>
            </a:r>
            <a:r>
              <a:rPr lang="en-US" altLang="en-US" dirty="0" smtClean="0"/>
              <a:t>revent heat-related illness and related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1027A34B-3F9B-4209-8968-B46F62CFEB1E}" type="slidenum">
              <a:rPr lang="en-US" altLang="en-US" smtClean="0"/>
              <a:pPr>
                <a:defRPr/>
              </a:pPr>
              <a:t>3</a:t>
            </a:fld>
            <a:endParaRPr lang="en-US" altLang="en-US" dirty="0"/>
          </a:p>
        </p:txBody>
      </p:sp>
    </p:spTree>
    <p:extLst>
      <p:ext uri="{BB962C8B-B14F-4D97-AF65-F5344CB8AC3E}">
        <p14:creationId xmlns:p14="http://schemas.microsoft.com/office/powerpoint/2010/main" val="121440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links are optional. L&amp;I’s Be Heat Smart webpage has additional information for workers]</a:t>
            </a:r>
            <a:endParaRPr lang="en-US" dirty="0" smtClean="0"/>
          </a:p>
        </p:txBody>
      </p:sp>
      <p:sp>
        <p:nvSpPr>
          <p:cNvPr id="4" name="Slide Number Placeholder 3"/>
          <p:cNvSpPr>
            <a:spLocks noGrp="1"/>
          </p:cNvSpPr>
          <p:nvPr>
            <p:ph type="sldNum" sz="quarter" idx="10"/>
          </p:nvPr>
        </p:nvSpPr>
        <p:spPr/>
        <p:txBody>
          <a:bodyPr/>
          <a:lstStyle/>
          <a:p>
            <a:pPr>
              <a:defRPr/>
            </a:pPr>
            <a:fld id="{1027A34B-3F9B-4209-8968-B46F62CFEB1E}" type="slidenum">
              <a:rPr lang="en-US" altLang="en-US" smtClean="0"/>
              <a:pPr>
                <a:defRPr/>
              </a:pPr>
              <a:t>42</a:t>
            </a:fld>
            <a:endParaRPr lang="en-US" altLang="en-US" dirty="0"/>
          </a:p>
        </p:txBody>
      </p:sp>
    </p:spTree>
    <p:extLst>
      <p:ext uri="{BB962C8B-B14F-4D97-AF65-F5344CB8AC3E}">
        <p14:creationId xmlns:p14="http://schemas.microsoft.com/office/powerpoint/2010/main" val="286904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dirty="0" smtClean="0">
                <a:solidFill>
                  <a:schemeClr val="tx1"/>
                </a:solidFill>
                <a:effectLst/>
                <a:latin typeface="Arial" pitchFamily="34" charset="0"/>
                <a:ea typeface="+mn-ea"/>
                <a:cs typeface="+mn-cs"/>
              </a:rPr>
              <a:t>Heat waves are predicted to happen more often and last longer due to our changing climate. During a heat wave between June 26 and July 2, 2021 there were </a:t>
            </a:r>
            <a:r>
              <a:rPr lang="en-US" sz="1200" b="1" i="0" kern="1200" dirty="0" smtClean="0">
                <a:solidFill>
                  <a:schemeClr val="tx1"/>
                </a:solidFill>
                <a:effectLst/>
                <a:latin typeface="Arial" pitchFamily="34" charset="0"/>
                <a:ea typeface="+mn-ea"/>
                <a:cs typeface="+mn-cs"/>
              </a:rPr>
              <a:t>95</a:t>
            </a:r>
            <a:r>
              <a:rPr lang="en-US" sz="1200" b="0" i="0" kern="1200" dirty="0" smtClean="0">
                <a:solidFill>
                  <a:schemeClr val="tx1"/>
                </a:solidFill>
                <a:effectLst/>
                <a:latin typeface="Arial" pitchFamily="34" charset="0"/>
                <a:ea typeface="+mn-ea"/>
                <a:cs typeface="+mn-cs"/>
              </a:rPr>
              <a:t> heat-related deaths in Washington State. However, heat</a:t>
            </a:r>
            <a:r>
              <a:rPr lang="en-US" sz="1200" b="0" i="0" kern="1200" baseline="0" dirty="0" smtClean="0">
                <a:solidFill>
                  <a:schemeClr val="tx1"/>
                </a:solidFill>
                <a:effectLst/>
                <a:latin typeface="Arial" pitchFamily="34" charset="0"/>
                <a:ea typeface="+mn-ea"/>
                <a:cs typeface="+mn-cs"/>
              </a:rPr>
              <a:t> related deaths are often under reported. </a:t>
            </a:r>
            <a:endParaRPr lang="en-US" altLang="en-US" dirty="0" smtClean="0"/>
          </a:p>
          <a:p>
            <a:r>
              <a:rPr lang="en-US" altLang="en-US" baseline="0" dirty="0" smtClean="0"/>
              <a:t>In 2018, two workers were hospitalized in Washington due to heat related illnesses. Heat stroke can cause brain damage or other internal organ damage, sometimes severe enough to cause death. </a:t>
            </a:r>
          </a:p>
          <a:p>
            <a:r>
              <a:rPr lang="en-US" altLang="en-US" dirty="0" smtClean="0"/>
              <a:t> </a:t>
            </a:r>
          </a:p>
          <a:p>
            <a:r>
              <a:rPr lang="en-US" altLang="en-US" dirty="0" smtClean="0"/>
              <a:t>Heat</a:t>
            </a:r>
            <a:r>
              <a:rPr lang="en-US" altLang="en-US" baseline="0" dirty="0" smtClean="0"/>
              <a:t> affects you physically and mentally and can lead to other incidents such as collisions, trips and falls due to fatigue, or slow reaction. </a:t>
            </a:r>
          </a:p>
          <a:p>
            <a:endParaRPr lang="en-US" altLang="en-US" baseline="0" dirty="0" smtClean="0"/>
          </a:p>
          <a:p>
            <a:r>
              <a:rPr lang="en-US" altLang="en-US" baseline="0" dirty="0" smtClean="0"/>
              <a:t>[Ask your audience what other incidents could be related to heat. Let them share a story of heat-related incidents they know about or experienced.]</a:t>
            </a:r>
            <a:endParaRPr lang="en-US" altLang="en-US" dirty="0" smtClean="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92239E-69BF-49B9-A236-0F23BD4C7A6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040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330200" y="696913"/>
            <a:ext cx="6197600" cy="348615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At the temperatures</a:t>
            </a:r>
            <a:r>
              <a:rPr lang="en-US" altLang="en-US" sz="1200" baseline="0" dirty="0" smtClean="0"/>
              <a:t> shown here, we are required to take steps to protect you getting sick from overheating.  The low temperature for non-breathing clothing is because little or no evaporation from sweating can happen and you will feel like you are in a sauna at temperatures above 52 degrees. At 89 degrees or hotter, heat illness can occur regardless of what you are wearing. Doing physically work in 89 degree heat or above, over time without adequate rest, water and shade will likely lead to heat illness in most people.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smtClean="0"/>
          </a:p>
          <a:p>
            <a:endParaRPr lang="en-US" altLang="en-US" dirty="0"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CC413B-4445-4E6B-B1B9-E6972C9FA9B8}" type="slidenum">
              <a:rPr lang="en-US" altLang="en-US" smtClean="0"/>
              <a:pPr/>
              <a:t>5</a:t>
            </a:fld>
            <a:endParaRPr lang="en-US" altLang="en-US" dirty="0" smtClean="0"/>
          </a:p>
        </p:txBody>
      </p:sp>
    </p:spTree>
    <p:extLst>
      <p:ext uri="{BB962C8B-B14F-4D97-AF65-F5344CB8AC3E}">
        <p14:creationId xmlns:p14="http://schemas.microsoft.com/office/powerpoint/2010/main" val="151325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330200" y="696913"/>
            <a:ext cx="6197600" cy="3486150"/>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Heat-related illness (sometimes called heat stress) happens when the body can’t cool off enough to maintain its normal temperature.  The environment doesn’t need to be extremely hot. We can get a heat-related illness from an increase in the body’s temperature such as during physical work in warm conditions. </a:t>
            </a:r>
          </a:p>
          <a:p>
            <a:endParaRPr lang="en-US" altLang="en-US" sz="1200" dirty="0"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C81FDC-C50D-46A6-8B50-8EC72914D5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388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0200"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High temperature, high humidity, low wind or no breeze at all, direct sunlight, and being around hot surfaces such as the road, a roof, or engines can increase your chances for heat illnesses.</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AC9276-08FA-4B75-AA50-E566FE1190DA}" type="slidenum">
              <a:rPr lang="en-US" altLang="en-US" smtClean="0"/>
              <a:pPr/>
              <a:t>7</a:t>
            </a:fld>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0200"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Not being used to the working conditions, doing physical work, and wearing clothes or personal</a:t>
            </a:r>
            <a:r>
              <a:rPr lang="en-US" altLang="en-US" baseline="0" dirty="0" smtClean="0"/>
              <a:t> protective equipment</a:t>
            </a:r>
            <a:r>
              <a:rPr lang="en-US" altLang="en-US" dirty="0" smtClean="0"/>
              <a:t> that retain heat increase your chances for heat</a:t>
            </a:r>
            <a:r>
              <a:rPr lang="en-US" altLang="en-US" baseline="0" dirty="0" smtClean="0"/>
              <a:t> illnesses</a:t>
            </a:r>
            <a:r>
              <a:rPr lang="en-US" altLang="en-US" dirty="0" smtClean="0"/>
              <a:t>.</a:t>
            </a:r>
          </a:p>
          <a:p>
            <a:pPr eaLnBrk="1" hangingPunct="1"/>
            <a:r>
              <a:rPr lang="en-US" altLang="en-US" sz="1200" dirty="0" smtClean="0"/>
              <a:t>Your body produces more heat the harder physical work you do. When you wear multiple layers of clothing or non-breathable clothing it is more difficult for your body to cool down, for sweat to dry, and for cooler air to reach your skin.</a:t>
            </a:r>
          </a:p>
          <a:p>
            <a:endParaRPr lang="en-US" altLang="en-US" dirty="0"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AC9276-08FA-4B75-AA50-E566FE1190DA}" type="slidenum">
              <a:rPr lang="en-US" altLang="en-US" smtClean="0"/>
              <a:pPr/>
              <a:t>8</a:t>
            </a:fld>
            <a:endParaRPr lang="en-US" altLang="en-US" dirty="0" smtClean="0"/>
          </a:p>
        </p:txBody>
      </p:sp>
    </p:spTree>
    <p:extLst>
      <p:ext uri="{BB962C8B-B14F-4D97-AF65-F5344CB8AC3E}">
        <p14:creationId xmlns:p14="http://schemas.microsoft.com/office/powerpoint/2010/main" val="257156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30200" y="696913"/>
            <a:ext cx="6197600" cy="3486150"/>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Some personal factors affect how your body senses and responds to changes in temperature. One is being dehydrated. Poor diet</a:t>
            </a:r>
            <a:r>
              <a:rPr lang="en-US" altLang="en-US" baseline="0" dirty="0" smtClean="0"/>
              <a:t> </a:t>
            </a:r>
            <a:r>
              <a:rPr lang="en-US" altLang="en-US" dirty="0" smtClean="0"/>
              <a:t>increases the chances of getting ill. Alcohol and drugs affect your body. Working under the influence or with a hangover increase your chances for heat</a:t>
            </a:r>
            <a:r>
              <a:rPr lang="en-US" altLang="en-US" baseline="0" dirty="0" smtClean="0"/>
              <a:t> illnesses</a:t>
            </a:r>
            <a:r>
              <a:rPr lang="en-US" altLang="en-US" dirty="0" smtClean="0"/>
              <a:t>. Some medications can make you more sensitive to the effects of heat. Consult with your doctor or pharmacists about your specific medication.</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FA89D5-0727-473C-B080-82163AC5CA1D}" type="slidenum">
              <a:rPr lang="en-US" altLang="en-US" smtClean="0"/>
              <a:pPr/>
              <a:t>9</a:t>
            </a:fld>
            <a:endParaRPr lang="en-US" altLang="en-US" dirty="0" smtClean="0"/>
          </a:p>
        </p:txBody>
      </p:sp>
    </p:spTree>
    <p:extLst>
      <p:ext uri="{BB962C8B-B14F-4D97-AF65-F5344CB8AC3E}">
        <p14:creationId xmlns:p14="http://schemas.microsoft.com/office/powerpoint/2010/main" val="3363329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12192000" cy="6858000"/>
          </a:xfrm>
          <a:prstGeom prst="rect">
            <a:avLst/>
          </a:prstGeom>
          <a:solidFill>
            <a:schemeClr val="accent3">
              <a:lumMod val="95000"/>
            </a:schemeClr>
          </a:solidFill>
          <a:ln w="9525">
            <a:noFill/>
            <a:miter lim="800000"/>
            <a:headEnd/>
            <a:tailEnd/>
          </a:ln>
          <a:effectLst/>
        </p:spPr>
        <p:txBody>
          <a:bodyPr wrap="none" anchor="ctr"/>
          <a:lstStyle/>
          <a:p>
            <a:pPr eaLnBrk="1" hangingPunct="1">
              <a:defRPr/>
            </a:pPr>
            <a:r>
              <a:rPr lang="en-US" dirty="0">
                <a:solidFill>
                  <a:srgbClr val="FEEECD"/>
                </a:solidFill>
                <a:latin typeface="Arial" charset="0"/>
              </a:rPr>
              <a:t>   </a:t>
            </a:r>
          </a:p>
        </p:txBody>
      </p:sp>
      <p:pic>
        <p:nvPicPr>
          <p:cNvPr id="5" name="Picture 8" descr="DOSH 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DOSH Footer with QR.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421314"/>
            <a:ext cx="121920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DOSH Header.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3" y="1"/>
            <a:ext cx="12192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6701" y="269876"/>
            <a:ext cx="3043767"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ctrTitle"/>
          </p:nvPr>
        </p:nvSpPr>
        <p:spPr>
          <a:xfrm>
            <a:off x="4673600" y="1828800"/>
            <a:ext cx="5689600" cy="762000"/>
          </a:xfrm>
        </p:spPr>
        <p:txBody>
          <a:bodyPr/>
          <a:lstStyle>
            <a:lvl1pPr>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4673600" y="3200400"/>
            <a:ext cx="4876800" cy="1600200"/>
          </a:xfrm>
        </p:spPr>
        <p:txBody>
          <a:bodyPr/>
          <a:lstStyle>
            <a:lvl1pPr marL="0" indent="0">
              <a:buFont typeface="Wingdings" pitchFamily="2" charset="2"/>
              <a:buNone/>
              <a:defRPr sz="2400" i="1"/>
            </a:lvl1pPr>
          </a:lstStyle>
          <a:p>
            <a:r>
              <a:rPr lang="en-US" smtClean="0"/>
              <a:t>Click to edit Master subtitle style</a:t>
            </a:r>
            <a:endParaRPr lang="en-US" dirty="0"/>
          </a:p>
        </p:txBody>
      </p:sp>
      <p:pic>
        <p:nvPicPr>
          <p:cNvPr id="3" name="Picture 2"/>
          <p:cNvPicPr>
            <a:picLocks noChangeAspect="1"/>
          </p:cNvPicPr>
          <p:nvPr userDrawn="1"/>
        </p:nvPicPr>
        <p:blipFill>
          <a:blip r:embed="rId6"/>
          <a:stretch>
            <a:fillRect/>
          </a:stretch>
        </p:blipFill>
        <p:spPr>
          <a:xfrm>
            <a:off x="7815" y="1096964"/>
            <a:ext cx="4945185" cy="4324349"/>
          </a:xfrm>
          <a:prstGeom prst="rect">
            <a:avLst/>
          </a:prstGeom>
        </p:spPr>
      </p:pic>
      <p:sp>
        <p:nvSpPr>
          <p:cNvPr id="11" name="Rectangle 10"/>
          <p:cNvSpPr/>
          <p:nvPr userDrawn="1"/>
        </p:nvSpPr>
        <p:spPr>
          <a:xfrm>
            <a:off x="0" y="5102423"/>
            <a:ext cx="1938351" cy="307777"/>
          </a:xfrm>
          <a:prstGeom prst="rect">
            <a:avLst/>
          </a:prstGeom>
        </p:spPr>
        <p:txBody>
          <a:bodyPr wrap="none">
            <a:spAutoFit/>
          </a:bodyPr>
          <a:lstStyle/>
          <a:p>
            <a:r>
              <a:rPr lang="en-US" sz="1400" dirty="0" smtClean="0"/>
              <a:t>Photo from Cal/OSHA</a:t>
            </a:r>
            <a:endParaRPr lang="en-US" sz="1400" dirty="0"/>
          </a:p>
        </p:txBody>
      </p:sp>
    </p:spTree>
    <p:extLst>
      <p:ext uri="{BB962C8B-B14F-4D97-AF65-F5344CB8AC3E}">
        <p14:creationId xmlns:p14="http://schemas.microsoft.com/office/powerpoint/2010/main" val="399052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pic>
        <p:nvPicPr>
          <p:cNvPr id="7" name="Picture 1" descr="Clear and sunny sky in Eastern Washington. View of the Columbia river." title="Landscape"/>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8800"/>
                    </a14:imgEffect>
                  </a14:imgLayer>
                </a14:imgProps>
              </a:ext>
            </a:extLst>
          </a:blip>
          <a:srcRect/>
          <a:stretch>
            <a:fillRect/>
          </a:stretch>
        </p:blipFill>
        <p:spPr bwMode="auto">
          <a:xfrm>
            <a:off x="0" y="1"/>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p:cNvSpPr txBox="1">
            <a:spLocks noChangeArrowheads="1"/>
          </p:cNvSpPr>
          <p:nvPr userDrawn="1"/>
        </p:nvSpPr>
        <p:spPr bwMode="auto">
          <a:xfrm>
            <a:off x="1117600" y="6489700"/>
            <a:ext cx="1046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 dirty="0" smtClean="0">
                <a:solidFill>
                  <a:schemeClr val="bg1"/>
                </a:solidFill>
              </a:rPr>
              <a:t>VPP: The </a:t>
            </a:r>
            <a:r>
              <a:rPr lang="en-US" altLang="en-US" sz="800" i="1" dirty="0" smtClean="0">
                <a:solidFill>
                  <a:schemeClr val="bg1"/>
                </a:solidFill>
              </a:rPr>
              <a:t>Standard of Excellence </a:t>
            </a:r>
            <a:r>
              <a:rPr lang="en-US" altLang="en-US" sz="800" dirty="0" smtClean="0">
                <a:solidFill>
                  <a:schemeClr val="bg1"/>
                </a:solidFill>
              </a:rPr>
              <a:t>in Workplace Safety and Health</a:t>
            </a:r>
          </a:p>
        </p:txBody>
      </p:sp>
      <p:pic>
        <p:nvPicPr>
          <p:cNvPr id="5" name="Picture 7" descr="DOSH Footer2.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7600" y="533401"/>
            <a:ext cx="10464800" cy="639763"/>
          </a:xfrm>
        </p:spPr>
        <p:txBody>
          <a:bodyPr/>
          <a:lstStyle/>
          <a:p>
            <a:r>
              <a:rPr lang="en-US" smtClean="0"/>
              <a:t>Click to edit Master title style</a:t>
            </a:r>
            <a:endParaRPr lang="en-US" dirty="0"/>
          </a:p>
        </p:txBody>
      </p:sp>
      <p:sp>
        <p:nvSpPr>
          <p:cNvPr id="9" name="Content Placeholder 2"/>
          <p:cNvSpPr>
            <a:spLocks noGrp="1"/>
          </p:cNvSpPr>
          <p:nvPr>
            <p:ph idx="10"/>
          </p:nvPr>
        </p:nvSpPr>
        <p:spPr>
          <a:xfrm>
            <a:off x="1117600" y="1676401"/>
            <a:ext cx="10464800" cy="4465637"/>
          </a:xfrm>
        </p:spPr>
        <p:txBody>
          <a:bodyPr/>
          <a:lstStyle>
            <a:lvl1pPr>
              <a:buClr>
                <a:srgbClr val="093678"/>
              </a:buClr>
              <a:defRPr/>
            </a:lvl1pPr>
            <a:lvl2pPr marL="914400" indent="-457200">
              <a:buClr>
                <a:srgbClr val="093678"/>
              </a:buClr>
              <a:buSzPct val="80000"/>
              <a:buFont typeface="+mj-lt"/>
              <a:buAutoNum type="alphaUcPeriod"/>
              <a:defRPr/>
            </a:lvl2pPr>
            <a:lvl3pPr>
              <a:buClr>
                <a:srgbClr val="093678"/>
              </a:buClr>
              <a:buSzPct val="70000"/>
              <a:buFont typeface="Wingdings" pitchFamily="2" charset="2"/>
              <a:buChar char="§"/>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2082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219200" y="1905000"/>
            <a:ext cx="10363200" cy="4343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894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635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4" name="TextBox 7"/>
          <p:cNvSpPr txBox="1">
            <a:spLocks noChangeArrowheads="1"/>
          </p:cNvSpPr>
          <p:nvPr userDrawn="1"/>
        </p:nvSpPr>
        <p:spPr bwMode="auto">
          <a:xfrm>
            <a:off x="1117600" y="6489700"/>
            <a:ext cx="1046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 dirty="0" smtClean="0">
                <a:solidFill>
                  <a:schemeClr val="bg1"/>
                </a:solidFill>
              </a:rPr>
              <a:t>VPP: The </a:t>
            </a:r>
            <a:r>
              <a:rPr lang="en-US" altLang="en-US" sz="800" i="1" dirty="0" smtClean="0">
                <a:solidFill>
                  <a:schemeClr val="bg1"/>
                </a:solidFill>
              </a:rPr>
              <a:t>Standard of Excellence </a:t>
            </a:r>
            <a:r>
              <a:rPr lang="en-US" altLang="en-US" sz="800" dirty="0" smtClean="0">
                <a:solidFill>
                  <a:schemeClr val="bg1"/>
                </a:solidFill>
              </a:rPr>
              <a:t>in Workplace Safety and Health</a:t>
            </a:r>
          </a:p>
        </p:txBody>
      </p:sp>
      <p:pic>
        <p:nvPicPr>
          <p:cNvPr id="5" name="Picture 8" descr="DOSH 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7600" y="533401"/>
            <a:ext cx="6502400" cy="639763"/>
          </a:xfrm>
        </p:spPr>
        <p:txBody>
          <a:bodyPr/>
          <a:lstStyle/>
          <a:p>
            <a:r>
              <a:rPr lang="en-US" smtClean="0"/>
              <a:t>Click to edit Master title style</a:t>
            </a:r>
            <a:endParaRPr lang="en-US" dirty="0"/>
          </a:p>
        </p:txBody>
      </p:sp>
      <p:sp>
        <p:nvSpPr>
          <p:cNvPr id="11" name="Content Placeholder 2"/>
          <p:cNvSpPr>
            <a:spLocks noGrp="1"/>
          </p:cNvSpPr>
          <p:nvPr>
            <p:ph idx="10"/>
          </p:nvPr>
        </p:nvSpPr>
        <p:spPr>
          <a:xfrm>
            <a:off x="1117600" y="1676401"/>
            <a:ext cx="7213600" cy="4465637"/>
          </a:xfrm>
        </p:spPr>
        <p:txBody>
          <a:bodyPr/>
          <a:lstStyle>
            <a:lvl1pPr>
              <a:buClr>
                <a:srgbClr val="093678"/>
              </a:buClr>
              <a:defRPr/>
            </a:lvl1pPr>
            <a:lvl2pPr marL="914400" indent="-457200">
              <a:buClr>
                <a:srgbClr val="093678"/>
              </a:buClr>
              <a:buSzPct val="80000"/>
              <a:buFont typeface="+mj-lt"/>
              <a:buAutoNum type="alphaUcPeriod"/>
              <a:defRPr/>
            </a:lvl2pPr>
            <a:lvl3pPr>
              <a:buClr>
                <a:srgbClr val="093678"/>
              </a:buClr>
              <a:buSzPct val="70000"/>
              <a:buFont typeface="Wingdings" pitchFamily="2" charset="2"/>
              <a:buChar char="§"/>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1984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rtial image slide">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1117600" y="6489700"/>
            <a:ext cx="1046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 dirty="0" smtClean="0">
                <a:solidFill>
                  <a:schemeClr val="bg1"/>
                </a:solidFill>
              </a:rPr>
              <a:t>VPP: The </a:t>
            </a:r>
            <a:r>
              <a:rPr lang="en-US" altLang="en-US" sz="800" i="1" dirty="0" smtClean="0">
                <a:solidFill>
                  <a:schemeClr val="bg1"/>
                </a:solidFill>
              </a:rPr>
              <a:t>Standard of Excellence </a:t>
            </a:r>
            <a:r>
              <a:rPr lang="en-US" altLang="en-US" sz="800" dirty="0" smtClean="0">
                <a:solidFill>
                  <a:schemeClr val="bg1"/>
                </a:solidFill>
              </a:rPr>
              <a:t>in Workplace Safety and Health</a:t>
            </a:r>
          </a:p>
        </p:txBody>
      </p:sp>
      <p:pic>
        <p:nvPicPr>
          <p:cNvPr id="5" name="Picture 8" descr="DOSH 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7600" y="533401"/>
            <a:ext cx="6604000" cy="639763"/>
          </a:xfrm>
        </p:spPr>
        <p:txBody>
          <a:bodyPr/>
          <a:lstStyle>
            <a:lvl1pPr>
              <a:defRPr/>
            </a:lvl1pPr>
          </a:lstStyle>
          <a:p>
            <a:r>
              <a:rPr lang="en-US" smtClean="0"/>
              <a:t>Click to edit Master title style</a:t>
            </a:r>
            <a:endParaRPr lang="en-US" dirty="0"/>
          </a:p>
        </p:txBody>
      </p:sp>
      <p:sp>
        <p:nvSpPr>
          <p:cNvPr id="9" name="Content Placeholder 2"/>
          <p:cNvSpPr>
            <a:spLocks noGrp="1"/>
          </p:cNvSpPr>
          <p:nvPr>
            <p:ph idx="1"/>
          </p:nvPr>
        </p:nvSpPr>
        <p:spPr>
          <a:xfrm>
            <a:off x="1117600" y="1676401"/>
            <a:ext cx="6604000" cy="4465637"/>
          </a:xfrm>
        </p:spPr>
        <p:txBody>
          <a:bodyPr/>
          <a:lstStyle>
            <a:lvl1pPr>
              <a:buClr>
                <a:srgbClr val="093678"/>
              </a:buClr>
              <a:defRPr/>
            </a:lvl1pPr>
            <a:lvl2pPr marL="914400" indent="-457200">
              <a:buClr>
                <a:srgbClr val="093678"/>
              </a:buClr>
              <a:buSzPct val="80000"/>
              <a:buFont typeface="+mj-lt"/>
              <a:buAutoNum type="alphaUcPeriod"/>
              <a:defRPr/>
            </a:lvl2pPr>
            <a:lvl3pPr>
              <a:buClr>
                <a:srgbClr val="093678"/>
              </a:buClr>
              <a:buSzPct val="70000"/>
              <a:buFont typeface="Wingdings" pitchFamily="2" charset="2"/>
              <a:buChar char="§"/>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93068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1117600" y="6489700"/>
            <a:ext cx="1046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 dirty="0" smtClean="0">
                <a:solidFill>
                  <a:schemeClr val="bg1"/>
                </a:solidFill>
              </a:rPr>
              <a:t>VPP: The </a:t>
            </a:r>
            <a:r>
              <a:rPr lang="en-US" altLang="en-US" sz="800" i="1" dirty="0" smtClean="0">
                <a:solidFill>
                  <a:schemeClr val="bg1"/>
                </a:solidFill>
              </a:rPr>
              <a:t>Standard of Excellence </a:t>
            </a:r>
            <a:r>
              <a:rPr lang="en-US" altLang="en-US" sz="800" dirty="0" smtClean="0">
                <a:solidFill>
                  <a:schemeClr val="bg1"/>
                </a:solidFill>
              </a:rPr>
              <a:t>in Workplace Safety and Health</a:t>
            </a:r>
          </a:p>
        </p:txBody>
      </p:sp>
      <p:pic>
        <p:nvPicPr>
          <p:cNvPr id="5" name="Picture 7" descr="DOSH 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17600" y="533401"/>
            <a:ext cx="10464800" cy="639763"/>
          </a:xfrm>
        </p:spPr>
        <p:txBody>
          <a:bodyPr/>
          <a:lstStyle/>
          <a:p>
            <a:r>
              <a:rPr lang="en-US" smtClean="0"/>
              <a:t>Click to edit Master title style</a:t>
            </a:r>
            <a:endParaRPr lang="en-US" dirty="0"/>
          </a:p>
        </p:txBody>
      </p:sp>
      <p:sp>
        <p:nvSpPr>
          <p:cNvPr id="9" name="Content Placeholder 2"/>
          <p:cNvSpPr>
            <a:spLocks noGrp="1"/>
          </p:cNvSpPr>
          <p:nvPr>
            <p:ph idx="10"/>
          </p:nvPr>
        </p:nvSpPr>
        <p:spPr>
          <a:xfrm>
            <a:off x="1117600" y="1676401"/>
            <a:ext cx="10464800" cy="4465637"/>
          </a:xfrm>
        </p:spPr>
        <p:txBody>
          <a:bodyPr/>
          <a:lstStyle>
            <a:lvl1pPr>
              <a:buClr>
                <a:srgbClr val="093678"/>
              </a:buClr>
              <a:defRPr/>
            </a:lvl1pPr>
            <a:lvl2pPr marL="914400" indent="-457200">
              <a:buClr>
                <a:srgbClr val="093678"/>
              </a:buClr>
              <a:buSzPct val="80000"/>
              <a:buFont typeface="+mj-lt"/>
              <a:buAutoNum type="alphaUcPeriod"/>
              <a:defRPr/>
            </a:lvl2pPr>
            <a:lvl3pPr>
              <a:buClr>
                <a:srgbClr val="093678"/>
              </a:buClr>
              <a:buSzPct val="70000"/>
              <a:buFont typeface="Wingdings" pitchFamily="2" charset="2"/>
              <a:buChar char="§"/>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3086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938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219200" y="1905000"/>
            <a:ext cx="10363200" cy="4343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62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12192000" cy="6858000"/>
          </a:xfrm>
          <a:prstGeom prst="rect">
            <a:avLst/>
          </a:prstGeom>
          <a:solidFill>
            <a:schemeClr val="accent3">
              <a:lumMod val="95000"/>
            </a:schemeClr>
          </a:solidFill>
          <a:ln w="9525">
            <a:noFill/>
            <a:miter lim="800000"/>
            <a:headEnd/>
            <a:tailEnd/>
          </a:ln>
          <a:effectLst/>
        </p:spPr>
        <p:txBody>
          <a:bodyPr wrap="none" anchor="ctr"/>
          <a:lstStyle/>
          <a:p>
            <a:pPr eaLnBrk="1" hangingPunct="1">
              <a:defRPr/>
            </a:pPr>
            <a:r>
              <a:rPr lang="en-US" dirty="0">
                <a:solidFill>
                  <a:srgbClr val="FEEECD"/>
                </a:solidFill>
                <a:latin typeface="Arial" charset="0"/>
              </a:rPr>
              <a:t>   </a:t>
            </a:r>
          </a:p>
        </p:txBody>
      </p:sp>
      <p:pic>
        <p:nvPicPr>
          <p:cNvPr id="5" name="Picture 8" descr="DOSH 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DOSH Footer with QR.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421314"/>
            <a:ext cx="121920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DOSH Header.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3" y="1"/>
            <a:ext cx="12192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66701" y="269876"/>
            <a:ext cx="3043767"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ctrTitle"/>
          </p:nvPr>
        </p:nvSpPr>
        <p:spPr>
          <a:xfrm>
            <a:off x="4673600" y="1828800"/>
            <a:ext cx="5689600" cy="762000"/>
          </a:xfrm>
        </p:spPr>
        <p:txBody>
          <a:bodyPr/>
          <a:lstStyle>
            <a:lvl1pPr>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4673600" y="3200400"/>
            <a:ext cx="4876800" cy="1600200"/>
          </a:xfrm>
        </p:spPr>
        <p:txBody>
          <a:bodyPr/>
          <a:lstStyle>
            <a:lvl1pPr marL="0" indent="0">
              <a:buFont typeface="Wingdings" pitchFamily="2" charset="2"/>
              <a:buNone/>
              <a:defRPr sz="2400" i="1"/>
            </a:lvl1pPr>
          </a:lstStyle>
          <a:p>
            <a:r>
              <a:rPr lang="en-US" smtClean="0"/>
              <a:t>Click to edit Master subtitle style</a:t>
            </a:r>
            <a:endParaRPr lang="en-US" dirty="0"/>
          </a:p>
        </p:txBody>
      </p:sp>
      <p:pic>
        <p:nvPicPr>
          <p:cNvPr id="2" name="Picture 1"/>
          <p:cNvPicPr>
            <a:picLocks noChangeAspect="1"/>
          </p:cNvPicPr>
          <p:nvPr userDrawn="1"/>
        </p:nvPicPr>
        <p:blipFill rotWithShape="1">
          <a:blip r:embed="rId6"/>
          <a:srcRect l="11517"/>
          <a:stretch/>
        </p:blipFill>
        <p:spPr>
          <a:xfrm>
            <a:off x="0" y="1096964"/>
            <a:ext cx="5334000" cy="4324349"/>
          </a:xfrm>
          <a:prstGeom prst="rect">
            <a:avLst/>
          </a:prstGeom>
        </p:spPr>
      </p:pic>
    </p:spTree>
    <p:extLst>
      <p:ext uri="{BB962C8B-B14F-4D97-AF65-F5344CB8AC3E}">
        <p14:creationId xmlns:p14="http://schemas.microsoft.com/office/powerpoint/2010/main" val="365213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4" name="TextBox 7"/>
          <p:cNvSpPr txBox="1">
            <a:spLocks noChangeArrowheads="1"/>
          </p:cNvSpPr>
          <p:nvPr userDrawn="1"/>
        </p:nvSpPr>
        <p:spPr bwMode="auto">
          <a:xfrm>
            <a:off x="1117600" y="6489700"/>
            <a:ext cx="1046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 dirty="0" smtClean="0">
                <a:solidFill>
                  <a:schemeClr val="bg1"/>
                </a:solidFill>
              </a:rPr>
              <a:t>VPP: The </a:t>
            </a:r>
            <a:r>
              <a:rPr lang="en-US" altLang="en-US" sz="800" i="1" dirty="0" smtClean="0">
                <a:solidFill>
                  <a:schemeClr val="bg1"/>
                </a:solidFill>
              </a:rPr>
              <a:t>Standard of Excellence </a:t>
            </a:r>
            <a:r>
              <a:rPr lang="en-US" altLang="en-US" sz="800" dirty="0" smtClean="0">
                <a:solidFill>
                  <a:schemeClr val="bg1"/>
                </a:solidFill>
              </a:rPr>
              <a:t>in Workplace Safety and Health</a:t>
            </a:r>
          </a:p>
        </p:txBody>
      </p:sp>
      <p:pic>
        <p:nvPicPr>
          <p:cNvPr id="5" name="Picture 8" descr="DOSH 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7600" y="533401"/>
            <a:ext cx="6502400" cy="639763"/>
          </a:xfrm>
        </p:spPr>
        <p:txBody>
          <a:bodyPr/>
          <a:lstStyle/>
          <a:p>
            <a:r>
              <a:rPr lang="en-US" smtClean="0"/>
              <a:t>Click to edit Master title style</a:t>
            </a:r>
            <a:endParaRPr lang="en-US" dirty="0"/>
          </a:p>
        </p:txBody>
      </p:sp>
      <p:sp>
        <p:nvSpPr>
          <p:cNvPr id="11" name="Content Placeholder 2"/>
          <p:cNvSpPr>
            <a:spLocks noGrp="1"/>
          </p:cNvSpPr>
          <p:nvPr>
            <p:ph idx="10"/>
          </p:nvPr>
        </p:nvSpPr>
        <p:spPr>
          <a:xfrm>
            <a:off x="1117600" y="1676401"/>
            <a:ext cx="7213600" cy="4465637"/>
          </a:xfrm>
        </p:spPr>
        <p:txBody>
          <a:bodyPr/>
          <a:lstStyle>
            <a:lvl1pPr>
              <a:buClr>
                <a:srgbClr val="093678"/>
              </a:buClr>
              <a:defRPr/>
            </a:lvl1pPr>
            <a:lvl2pPr marL="914400" indent="-457200">
              <a:buClr>
                <a:srgbClr val="093678"/>
              </a:buClr>
              <a:buSzPct val="80000"/>
              <a:buFont typeface="+mj-lt"/>
              <a:buAutoNum type="alphaUcPeriod"/>
              <a:defRPr/>
            </a:lvl2pPr>
            <a:lvl3pPr>
              <a:buClr>
                <a:srgbClr val="093678"/>
              </a:buClr>
              <a:buSzPct val="70000"/>
              <a:buFont typeface="Wingdings" pitchFamily="2" charset="2"/>
              <a:buChar char="§"/>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8830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tial image slide">
    <p:spTree>
      <p:nvGrpSpPr>
        <p:cNvPr id="1" name=""/>
        <p:cNvGrpSpPr/>
        <p:nvPr/>
      </p:nvGrpSpPr>
      <p:grpSpPr>
        <a:xfrm>
          <a:off x="0" y="0"/>
          <a:ext cx="0" cy="0"/>
          <a:chOff x="0" y="0"/>
          <a:chExt cx="0" cy="0"/>
        </a:xfrm>
      </p:grpSpPr>
      <p:sp>
        <p:nvSpPr>
          <p:cNvPr id="4" name="TextBox 6"/>
          <p:cNvSpPr txBox="1">
            <a:spLocks noChangeArrowheads="1"/>
          </p:cNvSpPr>
          <p:nvPr userDrawn="1"/>
        </p:nvSpPr>
        <p:spPr bwMode="auto">
          <a:xfrm>
            <a:off x="1117600" y="6489700"/>
            <a:ext cx="10464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 dirty="0" smtClean="0">
                <a:solidFill>
                  <a:schemeClr val="bg1"/>
                </a:solidFill>
              </a:rPr>
              <a:t>VPP: The </a:t>
            </a:r>
            <a:r>
              <a:rPr lang="en-US" altLang="en-US" sz="800" i="1" dirty="0" smtClean="0">
                <a:solidFill>
                  <a:schemeClr val="bg1"/>
                </a:solidFill>
              </a:rPr>
              <a:t>Standard of Excellence </a:t>
            </a:r>
            <a:r>
              <a:rPr lang="en-US" altLang="en-US" sz="800" dirty="0" smtClean="0">
                <a:solidFill>
                  <a:schemeClr val="bg1"/>
                </a:solidFill>
              </a:rPr>
              <a:t>in Workplace Safety and Health</a:t>
            </a:r>
          </a:p>
        </p:txBody>
      </p:sp>
      <p:pic>
        <p:nvPicPr>
          <p:cNvPr id="5" name="Picture 8" descr="DOSH Foot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57950"/>
            <a:ext cx="1219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117600" y="533401"/>
            <a:ext cx="6604000" cy="639763"/>
          </a:xfrm>
        </p:spPr>
        <p:txBody>
          <a:bodyPr/>
          <a:lstStyle>
            <a:lvl1pPr>
              <a:defRPr/>
            </a:lvl1pPr>
          </a:lstStyle>
          <a:p>
            <a:r>
              <a:rPr lang="en-US" smtClean="0"/>
              <a:t>Click to edit Master title style</a:t>
            </a:r>
            <a:endParaRPr lang="en-US" dirty="0"/>
          </a:p>
        </p:txBody>
      </p:sp>
      <p:sp>
        <p:nvSpPr>
          <p:cNvPr id="9" name="Content Placeholder 2"/>
          <p:cNvSpPr>
            <a:spLocks noGrp="1"/>
          </p:cNvSpPr>
          <p:nvPr>
            <p:ph idx="1"/>
          </p:nvPr>
        </p:nvSpPr>
        <p:spPr>
          <a:xfrm>
            <a:off x="1117600" y="1676401"/>
            <a:ext cx="6604000" cy="4465637"/>
          </a:xfrm>
        </p:spPr>
        <p:txBody>
          <a:bodyPr/>
          <a:lstStyle>
            <a:lvl1pPr>
              <a:buClr>
                <a:srgbClr val="093678"/>
              </a:buClr>
              <a:defRPr/>
            </a:lvl1pPr>
            <a:lvl2pPr marL="914400" indent="-457200">
              <a:buClr>
                <a:srgbClr val="093678"/>
              </a:buClr>
              <a:buSzPct val="80000"/>
              <a:buFont typeface="+mj-lt"/>
              <a:buAutoNum type="alphaUcPeriod"/>
              <a:defRPr/>
            </a:lvl2pPr>
            <a:lvl3pPr>
              <a:buClr>
                <a:srgbClr val="093678"/>
              </a:buClr>
              <a:buSzPct val="70000"/>
              <a:buFont typeface="Wingdings" pitchFamily="2" charset="2"/>
              <a:buChar char="§"/>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56057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533401"/>
            <a:ext cx="10464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117600" y="1325564"/>
            <a:ext cx="104648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10"/>
          <p:cNvSpPr>
            <a:spLocks noChangeArrowheads="1"/>
          </p:cNvSpPr>
          <p:nvPr/>
        </p:nvSpPr>
        <p:spPr bwMode="auto">
          <a:xfrm>
            <a:off x="0" y="6705600"/>
            <a:ext cx="12192000" cy="152400"/>
          </a:xfrm>
          <a:prstGeom prst="rect">
            <a:avLst/>
          </a:prstGeom>
          <a:solidFill>
            <a:srgbClr val="C41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smtClean="0">
              <a:solidFill>
                <a:srgbClr val="FF0000"/>
              </a:solidFill>
            </a:endParaRPr>
          </a:p>
        </p:txBody>
      </p:sp>
      <p:sp>
        <p:nvSpPr>
          <p:cNvPr id="5" name="Rectangle 15"/>
          <p:cNvSpPr>
            <a:spLocks noChangeArrowheads="1"/>
          </p:cNvSpPr>
          <p:nvPr userDrawn="1"/>
        </p:nvSpPr>
        <p:spPr bwMode="auto">
          <a:xfrm>
            <a:off x="0" y="0"/>
            <a:ext cx="12192000" cy="6858000"/>
          </a:xfrm>
          <a:prstGeom prst="rect">
            <a:avLst/>
          </a:prstGeom>
          <a:solidFill>
            <a:schemeClr val="accent3">
              <a:lumMod val="95000"/>
            </a:schemeClr>
          </a:solidFill>
          <a:ln w="9525">
            <a:noFill/>
            <a:miter lim="800000"/>
            <a:headEnd/>
            <a:tailEnd/>
          </a:ln>
          <a:effectLst/>
        </p:spPr>
        <p:txBody>
          <a:bodyPr wrap="none" anchor="ctr"/>
          <a:lstStyle/>
          <a:p>
            <a:pPr eaLnBrk="1" hangingPunct="1">
              <a:defRPr/>
            </a:pPr>
            <a:endParaRPr lang="en-US" dirty="0">
              <a:solidFill>
                <a:srgbClr val="FEEECD"/>
              </a:solidFill>
              <a:latin typeface="Arial" charset="0"/>
            </a:endParaRPr>
          </a:p>
        </p:txBody>
      </p:sp>
    </p:spTree>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29" r:id="rId5"/>
    <p:sldLayoutId id="2147484641" r:id="rId6"/>
  </p:sldLayoutIdLst>
  <p:txStyles>
    <p:titleStyle>
      <a:lvl1pPr algn="l" rtl="0" eaLnBrk="0" fontAlgn="base" hangingPunct="0">
        <a:spcBef>
          <a:spcPct val="0"/>
        </a:spcBef>
        <a:spcAft>
          <a:spcPct val="0"/>
        </a:spcAft>
        <a:defRPr sz="3200" b="1">
          <a:solidFill>
            <a:srgbClr val="4D4D4D"/>
          </a:solidFill>
          <a:latin typeface="+mj-lt"/>
          <a:ea typeface="+mj-ea"/>
          <a:cs typeface="+mj-cs"/>
        </a:defRPr>
      </a:lvl1pPr>
      <a:lvl2pPr algn="l" rtl="0" eaLnBrk="0" fontAlgn="base" hangingPunct="0">
        <a:spcBef>
          <a:spcPct val="0"/>
        </a:spcBef>
        <a:spcAft>
          <a:spcPct val="0"/>
        </a:spcAft>
        <a:defRPr sz="3200" b="1">
          <a:solidFill>
            <a:srgbClr val="4D4D4D"/>
          </a:solidFill>
          <a:latin typeface="Arial" charset="0"/>
        </a:defRPr>
      </a:lvl2pPr>
      <a:lvl3pPr algn="l" rtl="0" eaLnBrk="0" fontAlgn="base" hangingPunct="0">
        <a:spcBef>
          <a:spcPct val="0"/>
        </a:spcBef>
        <a:spcAft>
          <a:spcPct val="0"/>
        </a:spcAft>
        <a:defRPr sz="3200" b="1">
          <a:solidFill>
            <a:srgbClr val="4D4D4D"/>
          </a:solidFill>
          <a:latin typeface="Arial" charset="0"/>
        </a:defRPr>
      </a:lvl3pPr>
      <a:lvl4pPr algn="l" rtl="0" eaLnBrk="0" fontAlgn="base" hangingPunct="0">
        <a:spcBef>
          <a:spcPct val="0"/>
        </a:spcBef>
        <a:spcAft>
          <a:spcPct val="0"/>
        </a:spcAft>
        <a:defRPr sz="3200" b="1">
          <a:solidFill>
            <a:srgbClr val="4D4D4D"/>
          </a:solidFill>
          <a:latin typeface="Arial" charset="0"/>
        </a:defRPr>
      </a:lvl4pPr>
      <a:lvl5pPr algn="l" rtl="0" eaLnBrk="0" fontAlgn="base" hangingPunct="0">
        <a:spcBef>
          <a:spcPct val="0"/>
        </a:spcBef>
        <a:spcAft>
          <a:spcPct val="0"/>
        </a:spcAft>
        <a:defRPr sz="3200" b="1">
          <a:solidFill>
            <a:srgbClr val="4D4D4D"/>
          </a:solidFill>
          <a:latin typeface="Arial" charset="0"/>
        </a:defRPr>
      </a:lvl5pPr>
      <a:lvl6pPr marL="457200" algn="l" rtl="0" eaLnBrk="1" fontAlgn="base" hangingPunct="1">
        <a:spcBef>
          <a:spcPct val="0"/>
        </a:spcBef>
        <a:spcAft>
          <a:spcPct val="0"/>
        </a:spcAft>
        <a:defRPr sz="3200" b="1">
          <a:solidFill>
            <a:srgbClr val="4D4D4D"/>
          </a:solidFill>
          <a:latin typeface="Arial" charset="0"/>
        </a:defRPr>
      </a:lvl6pPr>
      <a:lvl7pPr marL="914400" algn="l" rtl="0" eaLnBrk="1" fontAlgn="base" hangingPunct="1">
        <a:spcBef>
          <a:spcPct val="0"/>
        </a:spcBef>
        <a:spcAft>
          <a:spcPct val="0"/>
        </a:spcAft>
        <a:defRPr sz="3200" b="1">
          <a:solidFill>
            <a:srgbClr val="4D4D4D"/>
          </a:solidFill>
          <a:latin typeface="Arial" charset="0"/>
        </a:defRPr>
      </a:lvl7pPr>
      <a:lvl8pPr marL="1371600" algn="l" rtl="0" eaLnBrk="1" fontAlgn="base" hangingPunct="1">
        <a:spcBef>
          <a:spcPct val="0"/>
        </a:spcBef>
        <a:spcAft>
          <a:spcPct val="0"/>
        </a:spcAft>
        <a:defRPr sz="3200" b="1">
          <a:solidFill>
            <a:srgbClr val="4D4D4D"/>
          </a:solidFill>
          <a:latin typeface="Arial" charset="0"/>
        </a:defRPr>
      </a:lvl8pPr>
      <a:lvl9pPr marL="1828800" algn="l" rtl="0" eaLnBrk="1" fontAlgn="base" hangingPunct="1">
        <a:spcBef>
          <a:spcPct val="0"/>
        </a:spcBef>
        <a:spcAft>
          <a:spcPct val="0"/>
        </a:spcAft>
        <a:defRPr sz="3200" b="1">
          <a:solidFill>
            <a:srgbClr val="4D4D4D"/>
          </a:solidFill>
          <a:latin typeface="Arial" charset="0"/>
        </a:defRPr>
      </a:lvl9pPr>
    </p:titleStyle>
    <p:bodyStyle>
      <a:lvl1pPr marL="342900" indent="-342900" algn="l" rtl="0" eaLnBrk="0" fontAlgn="base" hangingPunct="0">
        <a:spcBef>
          <a:spcPct val="20000"/>
        </a:spcBef>
        <a:spcAft>
          <a:spcPct val="0"/>
        </a:spcAft>
        <a:buClr>
          <a:srgbClr val="005595"/>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5595"/>
        </a:buClr>
        <a:buChar char="–"/>
        <a:defRPr sz="2400">
          <a:solidFill>
            <a:schemeClr val="tx1"/>
          </a:solidFill>
          <a:latin typeface="+mn-lt"/>
        </a:defRPr>
      </a:lvl2pPr>
      <a:lvl3pPr marL="1143000" indent="-228600" algn="l" rtl="0" eaLnBrk="0" fontAlgn="base" hangingPunct="0">
        <a:spcBef>
          <a:spcPct val="20000"/>
        </a:spcBef>
        <a:spcAft>
          <a:spcPct val="0"/>
        </a:spcAft>
        <a:buClr>
          <a:srgbClr val="005595"/>
        </a:buClr>
        <a:buChar char="•"/>
        <a:defRPr sz="2000">
          <a:solidFill>
            <a:schemeClr val="tx1"/>
          </a:solidFill>
          <a:latin typeface="+mn-lt"/>
        </a:defRPr>
      </a:lvl3pPr>
      <a:lvl4pPr marL="1600200" indent="-228600" algn="l" rtl="0" eaLnBrk="0" fontAlgn="base" hangingPunct="0">
        <a:spcBef>
          <a:spcPct val="20000"/>
        </a:spcBef>
        <a:spcAft>
          <a:spcPct val="0"/>
        </a:spcAft>
        <a:buClr>
          <a:srgbClr val="005595"/>
        </a:buClr>
        <a:buChar char="–"/>
        <a:defRPr>
          <a:solidFill>
            <a:schemeClr val="tx1"/>
          </a:solidFill>
          <a:latin typeface="+mn-lt"/>
        </a:defRPr>
      </a:lvl4pPr>
      <a:lvl5pPr marL="2057400" indent="-228600" algn="l" rtl="0" eaLnBrk="0" fontAlgn="base" hangingPunct="0">
        <a:spcBef>
          <a:spcPct val="20000"/>
        </a:spcBef>
        <a:spcAft>
          <a:spcPct val="0"/>
        </a:spcAft>
        <a:buClr>
          <a:srgbClr val="005595"/>
        </a:buClr>
        <a:buChar char="»"/>
        <a:defRPr>
          <a:solidFill>
            <a:schemeClr val="tx1"/>
          </a:solidFill>
          <a:latin typeface="+mn-lt"/>
        </a:defRPr>
      </a:lvl5pPr>
      <a:lvl6pPr marL="2514600" indent="-228600" algn="l" rtl="0" eaLnBrk="1" fontAlgn="base" hangingPunct="1">
        <a:spcBef>
          <a:spcPct val="20000"/>
        </a:spcBef>
        <a:spcAft>
          <a:spcPct val="0"/>
        </a:spcAft>
        <a:buClr>
          <a:srgbClr val="005595"/>
        </a:buClr>
        <a:buChar char="»"/>
        <a:defRPr>
          <a:solidFill>
            <a:schemeClr val="tx1"/>
          </a:solidFill>
          <a:latin typeface="+mn-lt"/>
        </a:defRPr>
      </a:lvl6pPr>
      <a:lvl7pPr marL="2971800" indent="-228600" algn="l" rtl="0" eaLnBrk="1" fontAlgn="base" hangingPunct="1">
        <a:spcBef>
          <a:spcPct val="20000"/>
        </a:spcBef>
        <a:spcAft>
          <a:spcPct val="0"/>
        </a:spcAft>
        <a:buClr>
          <a:srgbClr val="005595"/>
        </a:buClr>
        <a:buChar char="»"/>
        <a:defRPr>
          <a:solidFill>
            <a:schemeClr val="tx1"/>
          </a:solidFill>
          <a:latin typeface="+mn-lt"/>
        </a:defRPr>
      </a:lvl7pPr>
      <a:lvl8pPr marL="3429000" indent="-228600" algn="l" rtl="0" eaLnBrk="1" fontAlgn="base" hangingPunct="1">
        <a:spcBef>
          <a:spcPct val="20000"/>
        </a:spcBef>
        <a:spcAft>
          <a:spcPct val="0"/>
        </a:spcAft>
        <a:buClr>
          <a:srgbClr val="005595"/>
        </a:buClr>
        <a:buChar char="»"/>
        <a:defRPr>
          <a:solidFill>
            <a:schemeClr val="tx1"/>
          </a:solidFill>
          <a:latin typeface="+mn-lt"/>
        </a:defRPr>
      </a:lvl8pPr>
      <a:lvl9pPr marL="3886200" indent="-228600" algn="l" rtl="0" eaLnBrk="1" fontAlgn="base" hangingPunct="1">
        <a:spcBef>
          <a:spcPct val="20000"/>
        </a:spcBef>
        <a:spcAft>
          <a:spcPct val="0"/>
        </a:spcAft>
        <a:buClr>
          <a:srgbClr val="005595"/>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17600" y="533401"/>
            <a:ext cx="10464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117600" y="1325564"/>
            <a:ext cx="1046480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10"/>
          <p:cNvSpPr>
            <a:spLocks noChangeArrowheads="1"/>
          </p:cNvSpPr>
          <p:nvPr/>
        </p:nvSpPr>
        <p:spPr bwMode="auto">
          <a:xfrm>
            <a:off x="0" y="6705600"/>
            <a:ext cx="12192000" cy="152400"/>
          </a:xfrm>
          <a:prstGeom prst="rect">
            <a:avLst/>
          </a:prstGeom>
          <a:solidFill>
            <a:srgbClr val="C41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dirty="0" smtClean="0">
              <a:solidFill>
                <a:srgbClr val="FF0000"/>
              </a:solidFill>
            </a:endParaRPr>
          </a:p>
        </p:txBody>
      </p:sp>
      <p:sp>
        <p:nvSpPr>
          <p:cNvPr id="5" name="Rectangle 15"/>
          <p:cNvSpPr>
            <a:spLocks noChangeArrowheads="1"/>
          </p:cNvSpPr>
          <p:nvPr userDrawn="1"/>
        </p:nvSpPr>
        <p:spPr bwMode="auto">
          <a:xfrm>
            <a:off x="0" y="0"/>
            <a:ext cx="12192000" cy="6858000"/>
          </a:xfrm>
          <a:prstGeom prst="rect">
            <a:avLst/>
          </a:prstGeom>
          <a:solidFill>
            <a:schemeClr val="accent3">
              <a:lumMod val="95000"/>
            </a:schemeClr>
          </a:solidFill>
          <a:ln w="9525">
            <a:noFill/>
            <a:miter lim="800000"/>
            <a:headEnd/>
            <a:tailEnd/>
          </a:ln>
          <a:effectLst/>
        </p:spPr>
        <p:txBody>
          <a:bodyPr wrap="none" anchor="ctr"/>
          <a:lstStyle/>
          <a:p>
            <a:pPr eaLnBrk="1" hangingPunct="1">
              <a:defRPr/>
            </a:pPr>
            <a:endParaRPr lang="en-US" dirty="0">
              <a:solidFill>
                <a:srgbClr val="FEEECD"/>
              </a:solidFill>
              <a:latin typeface="Arial" charset="0"/>
            </a:endParaRPr>
          </a:p>
        </p:txBody>
      </p:sp>
    </p:spTree>
    <p:extLst>
      <p:ext uri="{BB962C8B-B14F-4D97-AF65-F5344CB8AC3E}">
        <p14:creationId xmlns:p14="http://schemas.microsoft.com/office/powerpoint/2010/main" val="1827623001"/>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Lst>
  <p:txStyles>
    <p:titleStyle>
      <a:lvl1pPr algn="l" rtl="0" eaLnBrk="0" fontAlgn="base" hangingPunct="0">
        <a:spcBef>
          <a:spcPct val="0"/>
        </a:spcBef>
        <a:spcAft>
          <a:spcPct val="0"/>
        </a:spcAft>
        <a:defRPr sz="3200" b="1">
          <a:solidFill>
            <a:srgbClr val="4D4D4D"/>
          </a:solidFill>
          <a:latin typeface="+mj-lt"/>
          <a:ea typeface="+mj-ea"/>
          <a:cs typeface="+mj-cs"/>
        </a:defRPr>
      </a:lvl1pPr>
      <a:lvl2pPr algn="l" rtl="0" eaLnBrk="0" fontAlgn="base" hangingPunct="0">
        <a:spcBef>
          <a:spcPct val="0"/>
        </a:spcBef>
        <a:spcAft>
          <a:spcPct val="0"/>
        </a:spcAft>
        <a:defRPr sz="3200" b="1">
          <a:solidFill>
            <a:srgbClr val="4D4D4D"/>
          </a:solidFill>
          <a:latin typeface="Arial" charset="0"/>
        </a:defRPr>
      </a:lvl2pPr>
      <a:lvl3pPr algn="l" rtl="0" eaLnBrk="0" fontAlgn="base" hangingPunct="0">
        <a:spcBef>
          <a:spcPct val="0"/>
        </a:spcBef>
        <a:spcAft>
          <a:spcPct val="0"/>
        </a:spcAft>
        <a:defRPr sz="3200" b="1">
          <a:solidFill>
            <a:srgbClr val="4D4D4D"/>
          </a:solidFill>
          <a:latin typeface="Arial" charset="0"/>
        </a:defRPr>
      </a:lvl3pPr>
      <a:lvl4pPr algn="l" rtl="0" eaLnBrk="0" fontAlgn="base" hangingPunct="0">
        <a:spcBef>
          <a:spcPct val="0"/>
        </a:spcBef>
        <a:spcAft>
          <a:spcPct val="0"/>
        </a:spcAft>
        <a:defRPr sz="3200" b="1">
          <a:solidFill>
            <a:srgbClr val="4D4D4D"/>
          </a:solidFill>
          <a:latin typeface="Arial" charset="0"/>
        </a:defRPr>
      </a:lvl4pPr>
      <a:lvl5pPr algn="l" rtl="0" eaLnBrk="0" fontAlgn="base" hangingPunct="0">
        <a:spcBef>
          <a:spcPct val="0"/>
        </a:spcBef>
        <a:spcAft>
          <a:spcPct val="0"/>
        </a:spcAft>
        <a:defRPr sz="3200" b="1">
          <a:solidFill>
            <a:srgbClr val="4D4D4D"/>
          </a:solidFill>
          <a:latin typeface="Arial" charset="0"/>
        </a:defRPr>
      </a:lvl5pPr>
      <a:lvl6pPr marL="457200" algn="l" rtl="0" eaLnBrk="1" fontAlgn="base" hangingPunct="1">
        <a:spcBef>
          <a:spcPct val="0"/>
        </a:spcBef>
        <a:spcAft>
          <a:spcPct val="0"/>
        </a:spcAft>
        <a:defRPr sz="3200" b="1">
          <a:solidFill>
            <a:srgbClr val="4D4D4D"/>
          </a:solidFill>
          <a:latin typeface="Arial" charset="0"/>
        </a:defRPr>
      </a:lvl6pPr>
      <a:lvl7pPr marL="914400" algn="l" rtl="0" eaLnBrk="1" fontAlgn="base" hangingPunct="1">
        <a:spcBef>
          <a:spcPct val="0"/>
        </a:spcBef>
        <a:spcAft>
          <a:spcPct val="0"/>
        </a:spcAft>
        <a:defRPr sz="3200" b="1">
          <a:solidFill>
            <a:srgbClr val="4D4D4D"/>
          </a:solidFill>
          <a:latin typeface="Arial" charset="0"/>
        </a:defRPr>
      </a:lvl7pPr>
      <a:lvl8pPr marL="1371600" algn="l" rtl="0" eaLnBrk="1" fontAlgn="base" hangingPunct="1">
        <a:spcBef>
          <a:spcPct val="0"/>
        </a:spcBef>
        <a:spcAft>
          <a:spcPct val="0"/>
        </a:spcAft>
        <a:defRPr sz="3200" b="1">
          <a:solidFill>
            <a:srgbClr val="4D4D4D"/>
          </a:solidFill>
          <a:latin typeface="Arial" charset="0"/>
        </a:defRPr>
      </a:lvl8pPr>
      <a:lvl9pPr marL="1828800" algn="l" rtl="0" eaLnBrk="1" fontAlgn="base" hangingPunct="1">
        <a:spcBef>
          <a:spcPct val="0"/>
        </a:spcBef>
        <a:spcAft>
          <a:spcPct val="0"/>
        </a:spcAft>
        <a:defRPr sz="3200" b="1">
          <a:solidFill>
            <a:srgbClr val="4D4D4D"/>
          </a:solidFill>
          <a:latin typeface="Arial" charset="0"/>
        </a:defRPr>
      </a:lvl9pPr>
    </p:titleStyle>
    <p:bodyStyle>
      <a:lvl1pPr marL="342900" indent="-342900" algn="l" rtl="0" eaLnBrk="0" fontAlgn="base" hangingPunct="0">
        <a:spcBef>
          <a:spcPct val="20000"/>
        </a:spcBef>
        <a:spcAft>
          <a:spcPct val="0"/>
        </a:spcAft>
        <a:buClr>
          <a:srgbClr val="005595"/>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5595"/>
        </a:buClr>
        <a:buChar char="–"/>
        <a:defRPr sz="2400">
          <a:solidFill>
            <a:schemeClr val="tx1"/>
          </a:solidFill>
          <a:latin typeface="+mn-lt"/>
        </a:defRPr>
      </a:lvl2pPr>
      <a:lvl3pPr marL="1143000" indent="-228600" algn="l" rtl="0" eaLnBrk="0" fontAlgn="base" hangingPunct="0">
        <a:spcBef>
          <a:spcPct val="20000"/>
        </a:spcBef>
        <a:spcAft>
          <a:spcPct val="0"/>
        </a:spcAft>
        <a:buClr>
          <a:srgbClr val="005595"/>
        </a:buClr>
        <a:buChar char="•"/>
        <a:defRPr sz="2000">
          <a:solidFill>
            <a:schemeClr val="tx1"/>
          </a:solidFill>
          <a:latin typeface="+mn-lt"/>
        </a:defRPr>
      </a:lvl3pPr>
      <a:lvl4pPr marL="1600200" indent="-228600" algn="l" rtl="0" eaLnBrk="0" fontAlgn="base" hangingPunct="0">
        <a:spcBef>
          <a:spcPct val="20000"/>
        </a:spcBef>
        <a:spcAft>
          <a:spcPct val="0"/>
        </a:spcAft>
        <a:buClr>
          <a:srgbClr val="005595"/>
        </a:buClr>
        <a:buChar char="–"/>
        <a:defRPr>
          <a:solidFill>
            <a:schemeClr val="tx1"/>
          </a:solidFill>
          <a:latin typeface="+mn-lt"/>
        </a:defRPr>
      </a:lvl4pPr>
      <a:lvl5pPr marL="2057400" indent="-228600" algn="l" rtl="0" eaLnBrk="0" fontAlgn="base" hangingPunct="0">
        <a:spcBef>
          <a:spcPct val="20000"/>
        </a:spcBef>
        <a:spcAft>
          <a:spcPct val="0"/>
        </a:spcAft>
        <a:buClr>
          <a:srgbClr val="005595"/>
        </a:buClr>
        <a:buChar char="»"/>
        <a:defRPr>
          <a:solidFill>
            <a:schemeClr val="tx1"/>
          </a:solidFill>
          <a:latin typeface="+mn-lt"/>
        </a:defRPr>
      </a:lvl5pPr>
      <a:lvl6pPr marL="2514600" indent="-228600" algn="l" rtl="0" eaLnBrk="1" fontAlgn="base" hangingPunct="1">
        <a:spcBef>
          <a:spcPct val="20000"/>
        </a:spcBef>
        <a:spcAft>
          <a:spcPct val="0"/>
        </a:spcAft>
        <a:buClr>
          <a:srgbClr val="005595"/>
        </a:buClr>
        <a:buChar char="»"/>
        <a:defRPr>
          <a:solidFill>
            <a:schemeClr val="tx1"/>
          </a:solidFill>
          <a:latin typeface="+mn-lt"/>
        </a:defRPr>
      </a:lvl6pPr>
      <a:lvl7pPr marL="2971800" indent="-228600" algn="l" rtl="0" eaLnBrk="1" fontAlgn="base" hangingPunct="1">
        <a:spcBef>
          <a:spcPct val="20000"/>
        </a:spcBef>
        <a:spcAft>
          <a:spcPct val="0"/>
        </a:spcAft>
        <a:buClr>
          <a:srgbClr val="005595"/>
        </a:buClr>
        <a:buChar char="»"/>
        <a:defRPr>
          <a:solidFill>
            <a:schemeClr val="tx1"/>
          </a:solidFill>
          <a:latin typeface="+mn-lt"/>
        </a:defRPr>
      </a:lvl7pPr>
      <a:lvl8pPr marL="3429000" indent="-228600" algn="l" rtl="0" eaLnBrk="1" fontAlgn="base" hangingPunct="1">
        <a:spcBef>
          <a:spcPct val="20000"/>
        </a:spcBef>
        <a:spcAft>
          <a:spcPct val="0"/>
        </a:spcAft>
        <a:buClr>
          <a:srgbClr val="005595"/>
        </a:buClr>
        <a:buChar char="»"/>
        <a:defRPr>
          <a:solidFill>
            <a:schemeClr val="tx1"/>
          </a:solidFill>
          <a:latin typeface="+mn-lt"/>
        </a:defRPr>
      </a:lvl8pPr>
      <a:lvl9pPr marL="3886200" indent="-228600" algn="l" rtl="0" eaLnBrk="1" fontAlgn="base" hangingPunct="1">
        <a:spcBef>
          <a:spcPct val="20000"/>
        </a:spcBef>
        <a:spcAft>
          <a:spcPct val="0"/>
        </a:spcAft>
        <a:buClr>
          <a:srgbClr val="005595"/>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3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3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3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hyperlink" Target="https://lni.wa.gov/safety-health/safety-training-materials/workshops-events/beheatsmart" TargetMode="External"/><Relationship Id="rId5" Type="http://schemas.openxmlformats.org/officeDocument/2006/relationships/hyperlink" Target="https://www.osha.gov/sites/default/files/publications/3422_factsheet_en.pdf" TargetMode="External"/><Relationship Id="rId4" Type="http://schemas.openxmlformats.org/officeDocument/2006/relationships/hyperlink" Target="https://lni.wa.gov/forms-publications/F417-218-909.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mattjohnson@pugetsound.edu" TargetMode="External"/><Relationship Id="rId2" Type="http://schemas.openxmlformats.org/officeDocument/2006/relationships/hyperlink" Target="mailto:znavarrete@pugetsound.edu"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410200" y="3200400"/>
            <a:ext cx="6781800" cy="1600200"/>
          </a:xfrm>
        </p:spPr>
        <p:txBody>
          <a:bodyPr/>
          <a:lstStyle/>
          <a:p>
            <a:r>
              <a:rPr lang="en-US" altLang="en-US" sz="2800" i="0" dirty="0"/>
              <a:t>Preventing Heat-Related </a:t>
            </a:r>
            <a:r>
              <a:rPr lang="en-US" altLang="en-US" sz="2800" i="0" dirty="0" smtClean="0"/>
              <a:t>Illness</a:t>
            </a:r>
          </a:p>
          <a:p>
            <a:pPr algn="ctr"/>
            <a:r>
              <a:rPr lang="en-US" sz="2000" dirty="0"/>
              <a:t>U</a:t>
            </a:r>
            <a:r>
              <a:rPr lang="en-US" sz="2000" dirty="0" smtClean="0"/>
              <a:t>pdated to meet June 1, 2022 emergency rule requirements</a:t>
            </a:r>
            <a:endParaRPr lang="en-US" sz="2000" dirty="0"/>
          </a:p>
        </p:txBody>
      </p:sp>
      <p:sp>
        <p:nvSpPr>
          <p:cNvPr id="8194" name="Title 3"/>
          <p:cNvSpPr>
            <a:spLocks noGrp="1"/>
          </p:cNvSpPr>
          <p:nvPr>
            <p:ph type="ctrTitle"/>
          </p:nvPr>
        </p:nvSpPr>
        <p:spPr>
          <a:xfrm>
            <a:off x="6172200" y="1828800"/>
            <a:ext cx="5562600" cy="762000"/>
          </a:xfrm>
        </p:spPr>
        <p:txBody>
          <a:bodyPr/>
          <a:lstStyle/>
          <a:p>
            <a:pPr eaLnBrk="1" hangingPunct="1"/>
            <a:r>
              <a:rPr lang="en-US" altLang="en-US" sz="3600" b="0" dirty="0" smtClean="0">
                <a:solidFill>
                  <a:schemeClr val="tx1"/>
                </a:solidFill>
              </a:rPr>
              <a:t>Outdoor Heat Exposure</a:t>
            </a:r>
          </a:p>
        </p:txBody>
      </p:sp>
      <p:pic>
        <p:nvPicPr>
          <p:cNvPr id="3" name="Picture 2"/>
          <p:cNvPicPr>
            <a:picLocks noChangeAspect="1"/>
          </p:cNvPicPr>
          <p:nvPr/>
        </p:nvPicPr>
        <p:blipFill>
          <a:blip r:embed="rId4"/>
          <a:stretch>
            <a:fillRect/>
          </a:stretch>
        </p:blipFill>
        <p:spPr>
          <a:xfrm>
            <a:off x="2951" y="1066800"/>
            <a:ext cx="4957104" cy="4343400"/>
          </a:xfrm>
          <a:prstGeom prst="rect">
            <a:avLst/>
          </a:prstGeom>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457200" y="0"/>
            <a:ext cx="11404600" cy="788889"/>
          </a:xfrm>
        </p:spPr>
        <p:txBody>
          <a:bodyPr/>
          <a:lstStyle/>
          <a:p>
            <a:pPr algn="ctr"/>
            <a:r>
              <a:rPr lang="en-US" altLang="en-US" b="0" dirty="0" smtClean="0">
                <a:solidFill>
                  <a:schemeClr val="tx1"/>
                </a:solidFill>
              </a:rPr>
              <a:t>Personal Factors Increasing your Chances for Heat Illnesses </a:t>
            </a:r>
            <a:r>
              <a:rPr lang="en-US" altLang="en-US" sz="2400" b="0" dirty="0" smtClean="0"/>
              <a:t>(continued)</a:t>
            </a:r>
          </a:p>
        </p:txBody>
      </p:sp>
      <p:pic>
        <p:nvPicPr>
          <p:cNvPr id="8" name="Picture 7" descr="Hands of person taking the blood pressure on a patients arm." title="Medical"/>
          <p:cNvPicPr>
            <a:picLocks noChangeAspect="1"/>
          </p:cNvPicPr>
          <p:nvPr/>
        </p:nvPicPr>
        <p:blipFill rotWithShape="1">
          <a:blip r:embed="rId4"/>
          <a:srcRect r="11619"/>
          <a:stretch/>
        </p:blipFill>
        <p:spPr>
          <a:xfrm>
            <a:off x="64177" y="762000"/>
            <a:ext cx="4170060" cy="5225802"/>
          </a:xfrm>
          <a:prstGeom prst="rect">
            <a:avLst/>
          </a:prstGeom>
        </p:spPr>
      </p:pic>
      <p:sp>
        <p:nvSpPr>
          <p:cNvPr id="7" name="TextBox 6"/>
          <p:cNvSpPr txBox="1"/>
          <p:nvPr/>
        </p:nvSpPr>
        <p:spPr>
          <a:xfrm>
            <a:off x="4348933" y="889923"/>
            <a:ext cx="3827261" cy="5262979"/>
          </a:xfrm>
          <a:prstGeom prst="rect">
            <a:avLst/>
          </a:prstGeom>
          <a:solidFill>
            <a:srgbClr val="093678"/>
          </a:solidFill>
          <a:ln/>
        </p:spPr>
        <p:style>
          <a:lnRef idx="1">
            <a:schemeClr val="dk1"/>
          </a:lnRef>
          <a:fillRef idx="3">
            <a:schemeClr val="dk1"/>
          </a:fillRef>
          <a:effectRef idx="2">
            <a:schemeClr val="dk1"/>
          </a:effectRef>
          <a:fontRef idx="minor">
            <a:schemeClr val="lt1"/>
          </a:fontRef>
        </p:style>
        <p:txBody>
          <a:bodyPr wrap="square">
            <a:spAutoFit/>
          </a:bodyPr>
          <a:lstStyle/>
          <a:p>
            <a:pPr marL="342900" indent="-342900">
              <a:buClr>
                <a:schemeClr val="bg1"/>
              </a:buClr>
              <a:buFont typeface="Arial" panose="020B0604020202020204" pitchFamily="34" charset="0"/>
              <a:buChar char="−"/>
              <a:defRPr/>
            </a:pPr>
            <a:r>
              <a:rPr lang="en-US" sz="2800" dirty="0" smtClean="0">
                <a:solidFill>
                  <a:schemeClr val="bg1"/>
                </a:solidFill>
              </a:rPr>
              <a:t>Age</a:t>
            </a:r>
          </a:p>
          <a:p>
            <a:pPr>
              <a:buClr>
                <a:schemeClr val="bg1"/>
              </a:buClr>
              <a:defRPr/>
            </a:pPr>
            <a:r>
              <a:rPr lang="en-US" sz="2800" dirty="0" smtClean="0">
                <a:solidFill>
                  <a:srgbClr val="093678"/>
                </a:solidFill>
              </a:rPr>
              <a:t> </a:t>
            </a:r>
            <a:endParaRPr lang="en-US" sz="2800" dirty="0">
              <a:solidFill>
                <a:schemeClr val="bg1"/>
              </a:solidFill>
            </a:endParaRPr>
          </a:p>
          <a:p>
            <a:pPr marL="342900" indent="-342900">
              <a:buClr>
                <a:schemeClr val="bg1"/>
              </a:buClr>
              <a:buFont typeface="Arial" panose="020B0604020202020204" pitchFamily="34" charset="0"/>
              <a:buChar char="−"/>
              <a:defRPr/>
            </a:pPr>
            <a:r>
              <a:rPr lang="en-US" sz="2800" dirty="0" smtClean="0">
                <a:solidFill>
                  <a:schemeClr val="bg1"/>
                </a:solidFill>
              </a:rPr>
              <a:t>Medical conditions-  </a:t>
            </a:r>
          </a:p>
          <a:p>
            <a:pPr>
              <a:buClr>
                <a:schemeClr val="bg1"/>
              </a:buClr>
              <a:defRPr/>
            </a:pPr>
            <a:r>
              <a:rPr lang="en-US" sz="2800" dirty="0">
                <a:solidFill>
                  <a:schemeClr val="bg1"/>
                </a:solidFill>
              </a:rPr>
              <a:t> </a:t>
            </a:r>
            <a:r>
              <a:rPr lang="en-US" sz="2800" dirty="0" smtClean="0">
                <a:solidFill>
                  <a:schemeClr val="bg1"/>
                </a:solidFill>
              </a:rPr>
              <a:t>    diabetes</a:t>
            </a:r>
            <a:r>
              <a:rPr lang="en-US" sz="2800" dirty="0">
                <a:solidFill>
                  <a:schemeClr val="bg1"/>
                </a:solidFill>
              </a:rPr>
              <a:t>, heart, </a:t>
            </a:r>
          </a:p>
          <a:p>
            <a:pPr>
              <a:buClr>
                <a:schemeClr val="bg1"/>
              </a:buClr>
              <a:defRPr/>
            </a:pPr>
            <a:r>
              <a:rPr lang="en-US" sz="2800" dirty="0">
                <a:solidFill>
                  <a:schemeClr val="bg1"/>
                </a:solidFill>
              </a:rPr>
              <a:t>     kidney and </a:t>
            </a:r>
            <a:r>
              <a:rPr lang="en-US" sz="2800" dirty="0" smtClean="0">
                <a:solidFill>
                  <a:schemeClr val="bg1"/>
                </a:solidFill>
              </a:rPr>
              <a:t>others</a:t>
            </a:r>
            <a:r>
              <a:rPr lang="en-US" sz="2800" dirty="0" smtClean="0">
                <a:solidFill>
                  <a:srgbClr val="093678"/>
                </a:solidFill>
              </a:rPr>
              <a:t>.</a:t>
            </a:r>
          </a:p>
          <a:p>
            <a:pPr>
              <a:buClr>
                <a:schemeClr val="bg1"/>
              </a:buClr>
              <a:defRPr/>
            </a:pPr>
            <a:endParaRPr lang="en-US" sz="2800" dirty="0">
              <a:solidFill>
                <a:schemeClr val="bg1"/>
              </a:solidFill>
            </a:endParaRPr>
          </a:p>
          <a:p>
            <a:pPr marL="342900" indent="-342900">
              <a:buClr>
                <a:schemeClr val="bg1"/>
              </a:buClr>
              <a:buFont typeface="Arial" panose="020B0604020202020204" pitchFamily="34" charset="0"/>
              <a:buChar char="−"/>
              <a:defRPr/>
            </a:pPr>
            <a:r>
              <a:rPr lang="en-US" sz="2800" dirty="0" smtClean="0">
                <a:solidFill>
                  <a:schemeClr val="bg1"/>
                </a:solidFill>
              </a:rPr>
              <a:t>Lack of sleep</a:t>
            </a:r>
            <a:r>
              <a:rPr lang="en-US" sz="2800" dirty="0" smtClean="0">
                <a:solidFill>
                  <a:srgbClr val="093678"/>
                </a:solidFill>
              </a:rPr>
              <a:t>.</a:t>
            </a:r>
          </a:p>
          <a:p>
            <a:pPr marL="342900" indent="-342900">
              <a:buClr>
                <a:schemeClr val="bg1"/>
              </a:buClr>
              <a:buFont typeface="Arial" panose="020B0604020202020204" pitchFamily="34" charset="0"/>
              <a:buChar char="−"/>
              <a:defRPr/>
            </a:pPr>
            <a:endParaRPr lang="en-US" sz="2800" dirty="0" smtClean="0">
              <a:solidFill>
                <a:schemeClr val="bg1"/>
              </a:solidFill>
            </a:endParaRPr>
          </a:p>
          <a:p>
            <a:pPr marL="342900" indent="-342900">
              <a:buClr>
                <a:schemeClr val="bg1"/>
              </a:buClr>
              <a:buFont typeface="Arial" panose="020B0604020202020204" pitchFamily="34" charset="0"/>
              <a:buChar char="−"/>
              <a:defRPr/>
            </a:pPr>
            <a:r>
              <a:rPr lang="en-US" sz="2800" dirty="0" smtClean="0">
                <a:solidFill>
                  <a:schemeClr val="bg1"/>
                </a:solidFill>
              </a:rPr>
              <a:t>Pregnancy</a:t>
            </a:r>
          </a:p>
          <a:p>
            <a:pPr marL="342900" indent="-342900">
              <a:buClr>
                <a:schemeClr val="bg1"/>
              </a:buClr>
              <a:buFont typeface="Arial" panose="020B0604020202020204" pitchFamily="34" charset="0"/>
              <a:buChar char="−"/>
              <a:defRPr/>
            </a:pPr>
            <a:endParaRPr lang="en-US" sz="2800" dirty="0" smtClean="0">
              <a:solidFill>
                <a:schemeClr val="bg1"/>
              </a:solidFill>
            </a:endParaRPr>
          </a:p>
          <a:p>
            <a:pPr marL="342900" indent="-342900">
              <a:buClr>
                <a:schemeClr val="bg1"/>
              </a:buClr>
              <a:buFont typeface="Arial" panose="020B0604020202020204" pitchFamily="34" charset="0"/>
              <a:buChar char="−"/>
              <a:defRPr/>
            </a:pPr>
            <a:r>
              <a:rPr lang="en-US" sz="2800" dirty="0" smtClean="0">
                <a:solidFill>
                  <a:schemeClr val="bg1"/>
                </a:solidFill>
              </a:rPr>
              <a:t>Previous heat illness</a:t>
            </a:r>
            <a:r>
              <a:rPr lang="en-US" sz="2800" dirty="0" smtClean="0">
                <a:solidFill>
                  <a:srgbClr val="093678"/>
                </a:solidFill>
              </a:rPr>
              <a:t>.</a:t>
            </a:r>
            <a:endParaRPr lang="en-US" sz="2800" dirty="0">
              <a:solidFill>
                <a:schemeClr val="bg1"/>
              </a:solidFill>
            </a:endParaRPr>
          </a:p>
        </p:txBody>
      </p:sp>
      <p:pic>
        <p:nvPicPr>
          <p:cNvPr id="2" name="Picture 1" descr="Device to measure blood sugar." title="Blood sugar meter"/>
          <p:cNvPicPr>
            <a:picLocks noChangeAspect="1"/>
          </p:cNvPicPr>
          <p:nvPr/>
        </p:nvPicPr>
        <p:blipFill rotWithShape="1">
          <a:blip r:embed="rId5"/>
          <a:srcRect l="6680" r="6470"/>
          <a:stretch/>
        </p:blipFill>
        <p:spPr>
          <a:xfrm>
            <a:off x="8232349" y="762000"/>
            <a:ext cx="3847704" cy="5378202"/>
          </a:xfrm>
          <a:prstGeom prst="rect">
            <a:avLst/>
          </a:prstGeom>
        </p:spPr>
      </p:pic>
      <p:sp>
        <p:nvSpPr>
          <p:cNvPr id="9" name="TextBox 8"/>
          <p:cNvSpPr txBox="1"/>
          <p:nvPr/>
        </p:nvSpPr>
        <p:spPr>
          <a:xfrm>
            <a:off x="8122686" y="5076110"/>
            <a:ext cx="3878814" cy="400110"/>
          </a:xfrm>
          <a:prstGeom prst="rect">
            <a:avLst/>
          </a:prstGeom>
          <a:noFill/>
        </p:spPr>
        <p:txBody>
          <a:bodyPr wrap="square" rtlCol="0">
            <a:spAutoFit/>
          </a:bodyPr>
          <a:lstStyle/>
          <a:p>
            <a:r>
              <a:rPr lang="en-US" sz="2000" dirty="0" smtClean="0">
                <a:solidFill>
                  <a:schemeClr val="bg1"/>
                </a:solidFill>
              </a:rPr>
              <a:t>Device to measure blood sugar. </a:t>
            </a:r>
            <a:endParaRPr lang="en-US" sz="2000" dirty="0">
              <a:solidFill>
                <a:schemeClr val="bg1"/>
              </a:solidFill>
            </a:endParaRPr>
          </a:p>
        </p:txBody>
      </p:sp>
      <p:sp>
        <p:nvSpPr>
          <p:cNvPr id="4" name="TextBox 3"/>
          <p:cNvSpPr txBox="1"/>
          <p:nvPr/>
        </p:nvSpPr>
        <p:spPr>
          <a:xfrm>
            <a:off x="9144000" y="6256749"/>
            <a:ext cx="1654620" cy="215444"/>
          </a:xfrm>
          <a:prstGeom prst="rect">
            <a:avLst/>
          </a:prstGeom>
          <a:noFill/>
        </p:spPr>
        <p:txBody>
          <a:bodyPr wrap="none" rtlCol="0">
            <a:spAutoFit/>
          </a:bodyPr>
          <a:lstStyle/>
          <a:p>
            <a:r>
              <a:rPr lang="en-US" sz="800" dirty="0" smtClean="0"/>
              <a:t>photos </a:t>
            </a:r>
            <a:r>
              <a:rPr lang="en-US" sz="800" dirty="0"/>
              <a:t>from CDC/ Amanda </a:t>
            </a:r>
            <a:r>
              <a:rPr lang="en-US" sz="800" dirty="0" smtClean="0"/>
              <a:t>Mills</a:t>
            </a:r>
            <a:endParaRPr lang="en-US" sz="800" dirty="0"/>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752600" y="269222"/>
            <a:ext cx="7962900" cy="639763"/>
          </a:xfrm>
        </p:spPr>
        <p:txBody>
          <a:bodyPr/>
          <a:lstStyle/>
          <a:p>
            <a:pPr algn="ctr" eaLnBrk="1" hangingPunct="1"/>
            <a:r>
              <a:rPr lang="en-US" altLang="en-US" b="0" dirty="0" smtClean="0">
                <a:solidFill>
                  <a:schemeClr val="tx1"/>
                </a:solidFill>
              </a:rPr>
              <a:t>Early Signs and Symptoms of heat illness</a:t>
            </a:r>
          </a:p>
        </p:txBody>
      </p:sp>
      <p:sp>
        <p:nvSpPr>
          <p:cNvPr id="26627" name="Content Placeholder 2"/>
          <p:cNvSpPr>
            <a:spLocks noGrp="1"/>
          </p:cNvSpPr>
          <p:nvPr>
            <p:ph idx="10"/>
          </p:nvPr>
        </p:nvSpPr>
        <p:spPr>
          <a:xfrm>
            <a:off x="914401" y="1325562"/>
            <a:ext cx="2438400" cy="4465638"/>
          </a:xfrm>
        </p:spPr>
        <p:txBody>
          <a:bodyPr/>
          <a:lstStyle/>
          <a:p>
            <a:pPr eaLnBrk="1" hangingPunct="1">
              <a:lnSpc>
                <a:spcPct val="150000"/>
              </a:lnSpc>
              <a:spcAft>
                <a:spcPts val="600"/>
              </a:spcAft>
            </a:pPr>
            <a:r>
              <a:rPr lang="en-US" altLang="en-US" dirty="0" smtClean="0"/>
              <a:t>Thirst</a:t>
            </a:r>
            <a:r>
              <a:rPr lang="en-US" altLang="en-US" dirty="0" smtClean="0">
                <a:solidFill>
                  <a:schemeClr val="bg1"/>
                </a:solidFill>
              </a:rPr>
              <a:t>.</a:t>
            </a:r>
            <a:endParaRPr lang="en-US" altLang="en-US" dirty="0" smtClean="0"/>
          </a:p>
          <a:p>
            <a:pPr eaLnBrk="1" hangingPunct="1">
              <a:lnSpc>
                <a:spcPct val="150000"/>
              </a:lnSpc>
              <a:spcAft>
                <a:spcPts val="600"/>
              </a:spcAft>
            </a:pPr>
            <a:r>
              <a:rPr lang="en-US" altLang="en-US" dirty="0" smtClean="0"/>
              <a:t>Sweat</a:t>
            </a:r>
            <a:r>
              <a:rPr lang="en-US" altLang="en-US" dirty="0" smtClean="0">
                <a:solidFill>
                  <a:schemeClr val="bg1"/>
                </a:solidFill>
              </a:rPr>
              <a:t>.</a:t>
            </a:r>
            <a:endParaRPr lang="en-US" altLang="en-US" dirty="0" smtClean="0"/>
          </a:p>
          <a:p>
            <a:pPr eaLnBrk="1" hangingPunct="1">
              <a:lnSpc>
                <a:spcPct val="150000"/>
              </a:lnSpc>
              <a:spcAft>
                <a:spcPts val="600"/>
              </a:spcAft>
            </a:pPr>
            <a:r>
              <a:rPr lang="en-US" altLang="en-US" dirty="0" smtClean="0"/>
              <a:t>Headache</a:t>
            </a:r>
            <a:r>
              <a:rPr lang="en-US" altLang="en-US" dirty="0" smtClean="0">
                <a:solidFill>
                  <a:schemeClr val="bg1"/>
                </a:solidFill>
              </a:rPr>
              <a:t>.</a:t>
            </a:r>
            <a:endParaRPr lang="en-US" altLang="en-US" dirty="0" smtClean="0"/>
          </a:p>
          <a:p>
            <a:pPr eaLnBrk="1" hangingPunct="1">
              <a:lnSpc>
                <a:spcPct val="150000"/>
              </a:lnSpc>
              <a:spcAft>
                <a:spcPts val="600"/>
              </a:spcAft>
            </a:pPr>
            <a:r>
              <a:rPr lang="en-US" altLang="en-US" dirty="0" smtClean="0"/>
              <a:t>Dizziness</a:t>
            </a:r>
            <a:r>
              <a:rPr lang="en-US" altLang="en-US" dirty="0" smtClean="0">
                <a:solidFill>
                  <a:schemeClr val="bg1"/>
                </a:solidFill>
              </a:rPr>
              <a:t>.</a:t>
            </a:r>
            <a:endParaRPr lang="en-US" altLang="en-US" dirty="0" smtClean="0"/>
          </a:p>
        </p:txBody>
      </p:sp>
      <p:pic>
        <p:nvPicPr>
          <p:cNvPr id="3" name="Picture 2" descr="Figure of face with drops of sweat." title="Sweat"/>
          <p:cNvPicPr>
            <a:picLocks noChangeAspect="1"/>
          </p:cNvPicPr>
          <p:nvPr/>
        </p:nvPicPr>
        <p:blipFill>
          <a:blip r:embed="rId4"/>
          <a:stretch>
            <a:fillRect/>
          </a:stretch>
        </p:blipFill>
        <p:spPr>
          <a:xfrm>
            <a:off x="3489961" y="1325562"/>
            <a:ext cx="2046446" cy="2495132"/>
          </a:xfrm>
          <a:prstGeom prst="rect">
            <a:avLst/>
          </a:prstGeom>
        </p:spPr>
      </p:pic>
      <p:pic>
        <p:nvPicPr>
          <p:cNvPr id="2" name="Picture 1" descr="Figure of face of dizzy male." title="Dizzy"/>
          <p:cNvPicPr>
            <a:picLocks noChangeAspect="1"/>
          </p:cNvPicPr>
          <p:nvPr/>
        </p:nvPicPr>
        <p:blipFill>
          <a:blip r:embed="rId5"/>
          <a:stretch>
            <a:fillRect/>
          </a:stretch>
        </p:blipFill>
        <p:spPr>
          <a:xfrm>
            <a:off x="3489960" y="3841127"/>
            <a:ext cx="2046447" cy="2508548"/>
          </a:xfrm>
          <a:prstGeom prst="rect">
            <a:avLst/>
          </a:prstGeom>
        </p:spPr>
      </p:pic>
      <p:sp>
        <p:nvSpPr>
          <p:cNvPr id="12" name="Content Placeholder 2"/>
          <p:cNvSpPr txBox="1">
            <a:spLocks/>
          </p:cNvSpPr>
          <p:nvPr/>
        </p:nvSpPr>
        <p:spPr bwMode="auto">
          <a:xfrm>
            <a:off x="6477000" y="1325562"/>
            <a:ext cx="259080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93678"/>
              </a:buClr>
              <a:buFont typeface="Wingdings" panose="05000000000000000000" pitchFamily="2" charset="2"/>
              <a:buChar char="§"/>
              <a:defRPr sz="2800">
                <a:solidFill>
                  <a:schemeClr val="tx1"/>
                </a:solidFill>
                <a:latin typeface="+mn-lt"/>
                <a:ea typeface="+mn-ea"/>
                <a:cs typeface="+mn-cs"/>
              </a:defRPr>
            </a:lvl1pPr>
            <a:lvl2pPr marL="914400" indent="-457200" algn="l" rtl="0" eaLnBrk="0" fontAlgn="base" hangingPunct="0">
              <a:spcBef>
                <a:spcPct val="20000"/>
              </a:spcBef>
              <a:spcAft>
                <a:spcPct val="0"/>
              </a:spcAft>
              <a:buClr>
                <a:srgbClr val="093678"/>
              </a:buClr>
              <a:buSzPct val="80000"/>
              <a:buFont typeface="+mj-lt"/>
              <a:buAutoNum type="alphaUcPeriod"/>
              <a:defRPr sz="2400">
                <a:solidFill>
                  <a:schemeClr val="tx1"/>
                </a:solidFill>
                <a:latin typeface="+mn-lt"/>
              </a:defRPr>
            </a:lvl2pPr>
            <a:lvl3pPr marL="1143000" indent="-228600" algn="l" rtl="0" eaLnBrk="0" fontAlgn="base" hangingPunct="0">
              <a:spcBef>
                <a:spcPct val="20000"/>
              </a:spcBef>
              <a:spcAft>
                <a:spcPct val="0"/>
              </a:spcAft>
              <a:buClr>
                <a:srgbClr val="093678"/>
              </a:buClr>
              <a:buSzPct val="7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rgbClr val="005595"/>
              </a:buClr>
              <a:buChar char="–"/>
              <a:defRPr>
                <a:solidFill>
                  <a:schemeClr val="tx1"/>
                </a:solidFill>
                <a:latin typeface="+mn-lt"/>
              </a:defRPr>
            </a:lvl4pPr>
            <a:lvl5pPr marL="2057400" indent="-228600" algn="l" rtl="0" eaLnBrk="0" fontAlgn="base" hangingPunct="0">
              <a:spcBef>
                <a:spcPct val="20000"/>
              </a:spcBef>
              <a:spcAft>
                <a:spcPct val="0"/>
              </a:spcAft>
              <a:buClr>
                <a:srgbClr val="005595"/>
              </a:buClr>
              <a:buChar char="»"/>
              <a:defRPr>
                <a:solidFill>
                  <a:schemeClr val="tx1"/>
                </a:solidFill>
                <a:latin typeface="+mn-lt"/>
              </a:defRPr>
            </a:lvl5pPr>
            <a:lvl6pPr marL="2514600" indent="-228600" algn="l" rtl="0" eaLnBrk="1" fontAlgn="base" hangingPunct="1">
              <a:spcBef>
                <a:spcPct val="20000"/>
              </a:spcBef>
              <a:spcAft>
                <a:spcPct val="0"/>
              </a:spcAft>
              <a:buClr>
                <a:srgbClr val="005595"/>
              </a:buClr>
              <a:buChar char="»"/>
              <a:defRPr>
                <a:solidFill>
                  <a:schemeClr val="tx1"/>
                </a:solidFill>
                <a:latin typeface="+mn-lt"/>
              </a:defRPr>
            </a:lvl6pPr>
            <a:lvl7pPr marL="2971800" indent="-228600" algn="l" rtl="0" eaLnBrk="1" fontAlgn="base" hangingPunct="1">
              <a:spcBef>
                <a:spcPct val="20000"/>
              </a:spcBef>
              <a:spcAft>
                <a:spcPct val="0"/>
              </a:spcAft>
              <a:buClr>
                <a:srgbClr val="005595"/>
              </a:buClr>
              <a:buChar char="»"/>
              <a:defRPr>
                <a:solidFill>
                  <a:schemeClr val="tx1"/>
                </a:solidFill>
                <a:latin typeface="+mn-lt"/>
              </a:defRPr>
            </a:lvl7pPr>
            <a:lvl8pPr marL="3429000" indent="-228600" algn="l" rtl="0" eaLnBrk="1" fontAlgn="base" hangingPunct="1">
              <a:spcBef>
                <a:spcPct val="20000"/>
              </a:spcBef>
              <a:spcAft>
                <a:spcPct val="0"/>
              </a:spcAft>
              <a:buClr>
                <a:srgbClr val="005595"/>
              </a:buClr>
              <a:buChar char="»"/>
              <a:defRPr>
                <a:solidFill>
                  <a:schemeClr val="tx1"/>
                </a:solidFill>
                <a:latin typeface="+mn-lt"/>
              </a:defRPr>
            </a:lvl8pPr>
            <a:lvl9pPr marL="3886200" indent="-228600" algn="l" rtl="0" eaLnBrk="1" fontAlgn="base" hangingPunct="1">
              <a:spcBef>
                <a:spcPct val="20000"/>
              </a:spcBef>
              <a:spcAft>
                <a:spcPct val="0"/>
              </a:spcAft>
              <a:buClr>
                <a:srgbClr val="005595"/>
              </a:buClr>
              <a:buChar char="»"/>
              <a:defRPr>
                <a:solidFill>
                  <a:schemeClr val="tx1"/>
                </a:solidFill>
                <a:latin typeface="+mn-lt"/>
              </a:defRPr>
            </a:lvl9pPr>
          </a:lstStyle>
          <a:p>
            <a:pPr eaLnBrk="1" hangingPunct="1">
              <a:lnSpc>
                <a:spcPct val="150000"/>
              </a:lnSpc>
              <a:spcAft>
                <a:spcPts val="600"/>
              </a:spcAft>
            </a:pPr>
            <a:r>
              <a:rPr lang="en-US" altLang="en-US" kern="0" dirty="0" smtClean="0"/>
              <a:t>Weakness</a:t>
            </a:r>
            <a:r>
              <a:rPr lang="en-US" altLang="en-US" kern="0" dirty="0" smtClean="0">
                <a:solidFill>
                  <a:schemeClr val="bg1"/>
                </a:solidFill>
              </a:rPr>
              <a:t>.</a:t>
            </a:r>
            <a:endParaRPr lang="en-US" altLang="en-US" kern="0" dirty="0" smtClean="0"/>
          </a:p>
          <a:p>
            <a:pPr eaLnBrk="1" hangingPunct="1">
              <a:lnSpc>
                <a:spcPct val="150000"/>
              </a:lnSpc>
              <a:spcAft>
                <a:spcPts val="600"/>
              </a:spcAft>
            </a:pPr>
            <a:r>
              <a:rPr lang="en-US" altLang="en-US" kern="0" dirty="0" smtClean="0"/>
              <a:t>Irritability</a:t>
            </a:r>
            <a:r>
              <a:rPr lang="en-US" altLang="en-US" kern="0" dirty="0" smtClean="0">
                <a:solidFill>
                  <a:schemeClr val="bg1"/>
                </a:solidFill>
              </a:rPr>
              <a:t>.</a:t>
            </a:r>
            <a:endParaRPr lang="en-US" altLang="en-US" kern="0" dirty="0" smtClean="0"/>
          </a:p>
          <a:p>
            <a:pPr eaLnBrk="1" hangingPunct="1">
              <a:lnSpc>
                <a:spcPct val="150000"/>
              </a:lnSpc>
              <a:spcAft>
                <a:spcPts val="600"/>
              </a:spcAft>
            </a:pPr>
            <a:r>
              <a:rPr lang="en-US" altLang="en-US" kern="0" dirty="0" smtClean="0"/>
              <a:t>Nausea</a:t>
            </a:r>
            <a:r>
              <a:rPr lang="en-US" altLang="en-US" kern="0" dirty="0" smtClean="0">
                <a:solidFill>
                  <a:schemeClr val="bg1"/>
                </a:solidFill>
              </a:rPr>
              <a:t>.</a:t>
            </a:r>
            <a:endParaRPr lang="en-US" altLang="en-US" kern="0" dirty="0" smtClean="0"/>
          </a:p>
          <a:p>
            <a:pPr eaLnBrk="1" hangingPunct="1">
              <a:lnSpc>
                <a:spcPct val="150000"/>
              </a:lnSpc>
              <a:spcAft>
                <a:spcPts val="600"/>
              </a:spcAft>
            </a:pPr>
            <a:r>
              <a:rPr lang="en-US" altLang="en-US" kern="0" dirty="0" smtClean="0"/>
              <a:t>Cramps</a:t>
            </a:r>
            <a:r>
              <a:rPr lang="en-US" altLang="en-US" kern="0" dirty="0" smtClean="0">
                <a:solidFill>
                  <a:schemeClr val="bg1"/>
                </a:solidFill>
              </a:rPr>
              <a:t>.</a:t>
            </a:r>
            <a:endParaRPr lang="en-US" altLang="en-US" kern="0" dirty="0" smtClean="0"/>
          </a:p>
        </p:txBody>
      </p:sp>
      <p:pic>
        <p:nvPicPr>
          <p:cNvPr id="5" name="Picture 4" descr="Figure of male bending and holding his face with one hand." title="Weak"/>
          <p:cNvPicPr>
            <a:picLocks noChangeAspect="1"/>
          </p:cNvPicPr>
          <p:nvPr/>
        </p:nvPicPr>
        <p:blipFill>
          <a:blip r:embed="rId6"/>
          <a:stretch>
            <a:fillRect/>
          </a:stretch>
        </p:blipFill>
        <p:spPr>
          <a:xfrm>
            <a:off x="9088895" y="1261098"/>
            <a:ext cx="2112505" cy="2559596"/>
          </a:xfrm>
          <a:prstGeom prst="rect">
            <a:avLst/>
          </a:prstGeom>
        </p:spPr>
      </p:pic>
      <p:pic>
        <p:nvPicPr>
          <p:cNvPr id="7" name="Picture 6" descr="A leg with the hand on the calf." title="Cramp"/>
          <p:cNvPicPr>
            <a:picLocks noChangeAspect="1"/>
          </p:cNvPicPr>
          <p:nvPr/>
        </p:nvPicPr>
        <p:blipFill>
          <a:blip r:embed="rId7"/>
          <a:stretch>
            <a:fillRect/>
          </a:stretch>
        </p:blipFill>
        <p:spPr>
          <a:xfrm>
            <a:off x="9084134" y="3825886"/>
            <a:ext cx="2117265" cy="2523789"/>
          </a:xfrm>
          <a:prstGeom prst="rect">
            <a:avLst/>
          </a:prstGeom>
        </p:spPr>
      </p:pic>
      <p:sp>
        <p:nvSpPr>
          <p:cNvPr id="26631" name="TextBox 3"/>
          <p:cNvSpPr txBox="1">
            <a:spLocks noChangeArrowheads="1"/>
          </p:cNvSpPr>
          <p:nvPr/>
        </p:nvSpPr>
        <p:spPr bwMode="auto">
          <a:xfrm>
            <a:off x="0" y="6248400"/>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eaLnBrk="1" hangingPunct="1">
              <a:spcBef>
                <a:spcPct val="0"/>
              </a:spcBef>
              <a:buClrTx/>
              <a:buFontTx/>
              <a:buNone/>
            </a:pPr>
            <a:r>
              <a:rPr lang="en-US" altLang="en-US" sz="1400" dirty="0" smtClean="0"/>
              <a:t>Illustrations </a:t>
            </a:r>
            <a:r>
              <a:rPr lang="en-US" altLang="en-US" sz="1400" dirty="0"/>
              <a:t>from OSHA</a:t>
            </a:r>
          </a:p>
        </p:txBody>
      </p:sp>
    </p:spTree>
    <p:custDataLst>
      <p:tags r:id="rId1"/>
    </p:custDataLst>
    <p:extLst>
      <p:ext uri="{BB962C8B-B14F-4D97-AF65-F5344CB8AC3E}">
        <p14:creationId xmlns:p14="http://schemas.microsoft.com/office/powerpoint/2010/main" val="3922641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639763"/>
          </a:xfrm>
        </p:spPr>
        <p:txBody>
          <a:bodyPr/>
          <a:lstStyle/>
          <a:p>
            <a:pPr algn="ctr"/>
            <a:r>
              <a:rPr lang="en-US" b="0" dirty="0" smtClean="0">
                <a:solidFill>
                  <a:schemeClr val="tx1"/>
                </a:solidFill>
              </a:rPr>
              <a:t>Other </a:t>
            </a:r>
            <a:r>
              <a:rPr lang="en-US" b="0" dirty="0">
                <a:solidFill>
                  <a:schemeClr val="tx1"/>
                </a:solidFill>
              </a:rPr>
              <a:t>s</a:t>
            </a:r>
            <a:r>
              <a:rPr lang="en-US" b="0" dirty="0" smtClean="0">
                <a:solidFill>
                  <a:schemeClr val="tx1"/>
                </a:solidFill>
              </a:rPr>
              <a:t>ymptoms: heat rash and fainting</a:t>
            </a:r>
            <a:endParaRPr lang="en-US" b="0" dirty="0">
              <a:solidFill>
                <a:schemeClr val="tx1"/>
              </a:solidFill>
            </a:endParaRPr>
          </a:p>
        </p:txBody>
      </p:sp>
      <p:sp>
        <p:nvSpPr>
          <p:cNvPr id="2" name="TextBox 1"/>
          <p:cNvSpPr txBox="1"/>
          <p:nvPr/>
        </p:nvSpPr>
        <p:spPr>
          <a:xfrm>
            <a:off x="127980" y="1848193"/>
            <a:ext cx="6951746" cy="954107"/>
          </a:xfrm>
          <a:prstGeom prst="rect">
            <a:avLst/>
          </a:prstGeom>
          <a:noFill/>
        </p:spPr>
        <p:txBody>
          <a:bodyPr wrap="square" rtlCol="0">
            <a:spAutoFit/>
          </a:bodyPr>
          <a:lstStyle/>
          <a:p>
            <a:pPr lvl="0" eaLnBrk="1" hangingPunct="1">
              <a:buClr>
                <a:srgbClr val="FFC220"/>
              </a:buClr>
            </a:pPr>
            <a:r>
              <a:rPr lang="en-US" sz="2800" b="1" dirty="0">
                <a:latin typeface="Arial" charset="0"/>
              </a:rPr>
              <a:t>Heat </a:t>
            </a:r>
            <a:r>
              <a:rPr lang="en-US" sz="2800" b="1" dirty="0" smtClean="0">
                <a:latin typeface="Arial" charset="0"/>
              </a:rPr>
              <a:t>rash: </a:t>
            </a:r>
            <a:r>
              <a:rPr lang="en-US" sz="2800" dirty="0" smtClean="0">
                <a:latin typeface="Arial" charset="0"/>
              </a:rPr>
              <a:t>from sweating usually under clothing.</a:t>
            </a:r>
            <a:endParaRPr lang="en-US" sz="2800" dirty="0">
              <a:latin typeface="Arial" charset="0"/>
            </a:endParaRPr>
          </a:p>
        </p:txBody>
      </p:sp>
      <p:sp>
        <p:nvSpPr>
          <p:cNvPr id="8" name="TextBox 7"/>
          <p:cNvSpPr txBox="1"/>
          <p:nvPr/>
        </p:nvSpPr>
        <p:spPr>
          <a:xfrm>
            <a:off x="127980" y="2785905"/>
            <a:ext cx="6352061" cy="954107"/>
          </a:xfrm>
          <a:prstGeom prst="rect">
            <a:avLst/>
          </a:prstGeom>
          <a:noFill/>
        </p:spPr>
        <p:txBody>
          <a:bodyPr wrap="square" rtlCol="0">
            <a:spAutoFit/>
          </a:bodyPr>
          <a:lstStyle/>
          <a:p>
            <a:pPr>
              <a:spcBef>
                <a:spcPct val="0"/>
              </a:spcBef>
            </a:pPr>
            <a:r>
              <a:rPr lang="en-US" altLang="en-US" sz="2800" b="1" dirty="0" smtClean="0">
                <a:latin typeface="Arial" panose="020B0604020202020204" pitchFamily="34" charset="0"/>
                <a:cs typeface="Arial" panose="020B0604020202020204" pitchFamily="34" charset="0"/>
              </a:rPr>
              <a:t>What you can do: </a:t>
            </a:r>
            <a:r>
              <a:rPr lang="en-US" altLang="en-US" sz="2800" dirty="0" smtClean="0">
                <a:latin typeface="Arial" panose="020B0604020202020204" pitchFamily="34" charset="0"/>
                <a:cs typeface="Arial" panose="020B0604020202020204" pitchFamily="34" charset="0"/>
              </a:rPr>
              <a:t>Dry the skin, change into dry clothes.</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127980" y="4415534"/>
            <a:ext cx="7488360" cy="1384995"/>
          </a:xfrm>
          <a:prstGeom prst="rect">
            <a:avLst/>
          </a:prstGeom>
          <a:noFill/>
        </p:spPr>
        <p:txBody>
          <a:bodyPr wrap="square" rtlCol="0">
            <a:spAutoFit/>
          </a:bodyPr>
          <a:lstStyle/>
          <a:p>
            <a:r>
              <a:rPr lang="en-US" sz="2800" b="1" dirty="0" smtClean="0"/>
              <a:t>Fainting: </a:t>
            </a:r>
            <a:r>
              <a:rPr lang="en-US" sz="2800" dirty="0" smtClean="0"/>
              <a:t>can happen when standing for long periods. </a:t>
            </a:r>
          </a:p>
          <a:p>
            <a:r>
              <a:rPr lang="en-US" sz="2800" b="1" dirty="0" smtClean="0"/>
              <a:t>What you can do: </a:t>
            </a:r>
            <a:r>
              <a:rPr lang="en-US" sz="2800" dirty="0" smtClean="0"/>
              <a:t>Rest and drink water. </a:t>
            </a:r>
            <a:endParaRPr lang="en-US" sz="2800" b="1" dirty="0"/>
          </a:p>
        </p:txBody>
      </p:sp>
      <p:pic>
        <p:nvPicPr>
          <p:cNvPr id="76821" name="Picture 21" descr="Red bumps on skin." title="Heat rash"/>
          <p:cNvPicPr>
            <a:picLocks noChangeAspect="1" noChangeArrowheads="1"/>
          </p:cNvPicPr>
          <p:nvPr/>
        </p:nvPicPr>
        <p:blipFill>
          <a:blip r:embed="rId4"/>
          <a:srcRect/>
          <a:stretch>
            <a:fillRect/>
          </a:stretch>
        </p:blipFill>
        <p:spPr bwMode="auto">
          <a:xfrm>
            <a:off x="8445944" y="1287188"/>
            <a:ext cx="2486226" cy="257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5400000">
            <a:off x="10547928" y="2469437"/>
            <a:ext cx="1371600" cy="215444"/>
          </a:xfrm>
          <a:prstGeom prst="rect">
            <a:avLst/>
          </a:prstGeom>
          <a:noFill/>
        </p:spPr>
        <p:txBody>
          <a:bodyPr wrap="square" rtlCol="0">
            <a:spAutoFit/>
          </a:bodyPr>
          <a:lstStyle/>
          <a:p>
            <a:pPr algn="ctr"/>
            <a:r>
              <a:rPr lang="en-US" sz="800" dirty="0" smtClean="0"/>
              <a:t>Photo by PNASH</a:t>
            </a:r>
            <a:endParaRPr lang="en-US" sz="800" dirty="0"/>
          </a:p>
        </p:txBody>
      </p:sp>
      <p:pic>
        <p:nvPicPr>
          <p:cNvPr id="4" name="Picture 3" descr="graphic of man who has fainted and laying on ground" title="fainting man"/>
          <p:cNvPicPr>
            <a:picLocks noChangeAspect="1"/>
          </p:cNvPicPr>
          <p:nvPr/>
        </p:nvPicPr>
        <p:blipFill>
          <a:blip r:embed="rId5"/>
          <a:stretch>
            <a:fillRect/>
          </a:stretch>
        </p:blipFill>
        <p:spPr>
          <a:xfrm>
            <a:off x="7578240" y="4630978"/>
            <a:ext cx="4221635" cy="1828678"/>
          </a:xfrm>
          <a:prstGeom prst="rect">
            <a:avLst/>
          </a:prstGeom>
        </p:spPr>
      </p:pic>
      <p:sp>
        <p:nvSpPr>
          <p:cNvPr id="11" name="TextBox 10"/>
          <p:cNvSpPr txBox="1"/>
          <p:nvPr/>
        </p:nvSpPr>
        <p:spPr>
          <a:xfrm>
            <a:off x="8850857" y="6459656"/>
            <a:ext cx="1676400" cy="215444"/>
          </a:xfrm>
          <a:prstGeom prst="rect">
            <a:avLst/>
          </a:prstGeom>
          <a:noFill/>
        </p:spPr>
        <p:txBody>
          <a:bodyPr wrap="square" rtlCol="0">
            <a:spAutoFit/>
          </a:bodyPr>
          <a:lstStyle/>
          <a:p>
            <a:pPr algn="ctr"/>
            <a:r>
              <a:rPr lang="en-US" sz="800" dirty="0" smtClean="0"/>
              <a:t>OSHA photo</a:t>
            </a:r>
            <a:endParaRPr lang="en-US" sz="800" dirty="0"/>
          </a:p>
        </p:txBody>
      </p:sp>
    </p:spTree>
    <p:custDataLst>
      <p:tags r:id="rId1"/>
    </p:custDataLst>
    <p:extLst>
      <p:ext uri="{BB962C8B-B14F-4D97-AF65-F5344CB8AC3E}">
        <p14:creationId xmlns:p14="http://schemas.microsoft.com/office/powerpoint/2010/main" val="3937944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 of person rubbing painful leg from heat cramps" title="painful leg"/>
          <p:cNvPicPr>
            <a:picLocks noChangeAspect="1"/>
          </p:cNvPicPr>
          <p:nvPr/>
        </p:nvPicPr>
        <p:blipFill>
          <a:blip r:embed="rId4"/>
          <a:stretch>
            <a:fillRect/>
          </a:stretch>
        </p:blipFill>
        <p:spPr>
          <a:xfrm>
            <a:off x="8000999" y="1600200"/>
            <a:ext cx="2642461" cy="4191000"/>
          </a:xfrm>
          <a:prstGeom prst="rect">
            <a:avLst/>
          </a:prstGeom>
        </p:spPr>
      </p:pic>
      <p:sp>
        <p:nvSpPr>
          <p:cNvPr id="4" name="TextBox 3"/>
          <p:cNvSpPr txBox="1"/>
          <p:nvPr/>
        </p:nvSpPr>
        <p:spPr>
          <a:xfrm>
            <a:off x="1087783" y="1173164"/>
            <a:ext cx="6477000" cy="5884688"/>
          </a:xfrm>
          <a:prstGeom prst="rect">
            <a:avLst/>
          </a:prstGeom>
          <a:noFill/>
        </p:spPr>
        <p:txBody>
          <a:bodyPr wrap="square" rtlCol="0">
            <a:spAutoFit/>
          </a:bodyPr>
          <a:lstStyle/>
          <a:p>
            <a:pPr lvl="0" eaLnBrk="1" hangingPunct="1">
              <a:spcBef>
                <a:spcPct val="20000"/>
              </a:spcBef>
              <a:buClr>
                <a:srgbClr val="FFC220"/>
              </a:buClr>
            </a:pPr>
            <a:r>
              <a:rPr lang="en-US" sz="2800" b="1" dirty="0">
                <a:latin typeface="Arial" charset="0"/>
              </a:rPr>
              <a:t>Heat cramps: </a:t>
            </a:r>
            <a:r>
              <a:rPr lang="en-US" sz="2800" dirty="0">
                <a:latin typeface="Arial" charset="0"/>
              </a:rPr>
              <a:t>Muscle spasms, pain,</a:t>
            </a:r>
          </a:p>
          <a:p>
            <a:pPr lvl="0" eaLnBrk="1" hangingPunct="1">
              <a:spcBef>
                <a:spcPct val="20000"/>
              </a:spcBef>
              <a:buClr>
                <a:srgbClr val="FFC220"/>
              </a:buClr>
            </a:pPr>
            <a:r>
              <a:rPr lang="en-US" sz="2800" dirty="0">
                <a:latin typeface="Arial" charset="0"/>
              </a:rPr>
              <a:t>usually in the arms, legs or abdomen.</a:t>
            </a:r>
          </a:p>
          <a:p>
            <a:pPr eaLnBrk="1" hangingPunct="1">
              <a:spcBef>
                <a:spcPct val="20000"/>
              </a:spcBef>
              <a:buClr>
                <a:srgbClr val="FFC220"/>
              </a:buClr>
            </a:pPr>
            <a:r>
              <a:rPr lang="en-US" altLang="en-US" sz="2800" b="1" dirty="0">
                <a:cs typeface="Arial" panose="020B0604020202020204" pitchFamily="34" charset="0"/>
              </a:rPr>
              <a:t>What you can do: </a:t>
            </a:r>
            <a:r>
              <a:rPr lang="en-US" altLang="en-US" sz="2800" dirty="0">
                <a:cs typeface="Arial" panose="020B0604020202020204" pitchFamily="34" charset="0"/>
              </a:rPr>
              <a:t>Drink water and eat a snack. Rest before going back to work</a:t>
            </a:r>
            <a:r>
              <a:rPr lang="en-US" altLang="en-US" sz="2800" dirty="0" smtClean="0">
                <a:cs typeface="Arial" panose="020B0604020202020204" pitchFamily="34" charset="0"/>
              </a:rPr>
              <a:t>.</a:t>
            </a:r>
          </a:p>
          <a:p>
            <a:pPr eaLnBrk="1" hangingPunct="1">
              <a:spcBef>
                <a:spcPct val="20000"/>
              </a:spcBef>
              <a:buClr>
                <a:srgbClr val="FFC220"/>
              </a:buClr>
            </a:pPr>
            <a:r>
              <a:rPr lang="en-US" sz="2800" b="1" dirty="0" smtClean="0">
                <a:latin typeface="Arial" charset="0"/>
              </a:rPr>
              <a:t>Muscle breakdown (</a:t>
            </a:r>
            <a:r>
              <a:rPr lang="en-US" sz="2800" dirty="0" smtClean="0"/>
              <a:t>Rhabdomyolysis): Muscle cramps, pain, abnormally dark urine (tea or cola colored), weakness, exercise intolerance, or no symptoms</a:t>
            </a:r>
          </a:p>
          <a:p>
            <a:pPr eaLnBrk="1" hangingPunct="1">
              <a:spcBef>
                <a:spcPct val="20000"/>
              </a:spcBef>
              <a:buClr>
                <a:srgbClr val="FFC220"/>
              </a:buClr>
            </a:pPr>
            <a:r>
              <a:rPr lang="en-US" altLang="en-US" sz="2800" b="1" dirty="0">
                <a:cs typeface="Arial" panose="020B0604020202020204" pitchFamily="34" charset="0"/>
              </a:rPr>
              <a:t>What you can do</a:t>
            </a:r>
            <a:r>
              <a:rPr lang="en-US" altLang="en-US" sz="2800" b="1" dirty="0" smtClean="0">
                <a:cs typeface="Arial" panose="020B0604020202020204" pitchFamily="34" charset="0"/>
              </a:rPr>
              <a:t>: </a:t>
            </a:r>
            <a:r>
              <a:rPr lang="en-US" altLang="en-US" sz="2800" dirty="0" smtClean="0">
                <a:cs typeface="Arial" panose="020B0604020202020204" pitchFamily="34" charset="0"/>
              </a:rPr>
              <a:t>stop activity, drink water, and seek immediate medical care. </a:t>
            </a:r>
            <a:endParaRPr lang="en-US" altLang="en-US" sz="2800" dirty="0">
              <a:cs typeface="Arial" panose="020B0604020202020204" pitchFamily="34" charset="0"/>
            </a:endParaRPr>
          </a:p>
          <a:p>
            <a:endParaRPr lang="en-US" dirty="0"/>
          </a:p>
        </p:txBody>
      </p:sp>
      <p:sp>
        <p:nvSpPr>
          <p:cNvPr id="2" name="Title 1"/>
          <p:cNvSpPr>
            <a:spLocks noGrp="1"/>
          </p:cNvSpPr>
          <p:nvPr>
            <p:ph type="title"/>
          </p:nvPr>
        </p:nvSpPr>
        <p:spPr>
          <a:xfrm>
            <a:off x="0" y="0"/>
            <a:ext cx="12192000" cy="639763"/>
          </a:xfrm>
        </p:spPr>
        <p:txBody>
          <a:bodyPr/>
          <a:lstStyle/>
          <a:p>
            <a:pPr algn="ctr"/>
            <a:r>
              <a:rPr lang="en-US" b="0" dirty="0">
                <a:solidFill>
                  <a:schemeClr val="tx1"/>
                </a:solidFill>
              </a:rPr>
              <a:t>Other symptoms</a:t>
            </a:r>
            <a:r>
              <a:rPr lang="en-US" b="0" dirty="0" smtClean="0">
                <a:solidFill>
                  <a:schemeClr val="tx1"/>
                </a:solidFill>
              </a:rPr>
              <a:t>: heat cramps and muscle breakdown</a:t>
            </a:r>
            <a:endParaRPr lang="en-US" dirty="0"/>
          </a:p>
        </p:txBody>
      </p:sp>
    </p:spTree>
    <p:custDataLst>
      <p:tags r:id="rId1"/>
    </p:custDataLst>
    <p:extLst>
      <p:ext uri="{BB962C8B-B14F-4D97-AF65-F5344CB8AC3E}">
        <p14:creationId xmlns:p14="http://schemas.microsoft.com/office/powerpoint/2010/main" val="3342536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5400000">
            <a:off x="10759180" y="3449866"/>
            <a:ext cx="1582484" cy="215444"/>
          </a:xfrm>
          <a:prstGeom prst="rect">
            <a:avLst/>
          </a:prstGeom>
          <a:noFill/>
        </p:spPr>
        <p:txBody>
          <a:bodyPr wrap="none" rtlCol="0">
            <a:spAutoFit/>
          </a:bodyPr>
          <a:lstStyle/>
          <a:p>
            <a:pPr algn="ctr"/>
            <a:r>
              <a:rPr lang="en-US" sz="800" dirty="0" smtClean="0"/>
              <a:t>Illustration from Oregon OSHA</a:t>
            </a:r>
            <a:endParaRPr lang="en-US" sz="800" dirty="0"/>
          </a:p>
        </p:txBody>
      </p:sp>
      <p:pic>
        <p:nvPicPr>
          <p:cNvPr id="8" name="Picture 7" descr="graphic of person showing various signs of heat exhaustion" title="heat exhaustion effects"/>
          <p:cNvPicPr>
            <a:picLocks noChangeAspect="1"/>
          </p:cNvPicPr>
          <p:nvPr/>
        </p:nvPicPr>
        <p:blipFill>
          <a:blip r:embed="rId4"/>
          <a:stretch>
            <a:fillRect/>
          </a:stretch>
        </p:blipFill>
        <p:spPr>
          <a:xfrm>
            <a:off x="6527800" y="690563"/>
            <a:ext cx="4839140" cy="5734050"/>
          </a:xfrm>
          <a:prstGeom prst="rect">
            <a:avLst/>
          </a:prstGeom>
        </p:spPr>
      </p:pic>
      <p:sp>
        <p:nvSpPr>
          <p:cNvPr id="7" name="Content Placeholder 6"/>
          <p:cNvSpPr>
            <a:spLocks noGrp="1"/>
          </p:cNvSpPr>
          <p:nvPr>
            <p:ph idx="10"/>
          </p:nvPr>
        </p:nvSpPr>
        <p:spPr>
          <a:xfrm>
            <a:off x="1117600" y="1219200"/>
            <a:ext cx="5054600" cy="4648200"/>
          </a:xfrm>
        </p:spPr>
        <p:txBody>
          <a:bodyPr/>
          <a:lstStyle/>
          <a:p>
            <a:pPr lvl="0" eaLnBrk="1" hangingPunct="1">
              <a:buClr>
                <a:srgbClr val="EA6D1F"/>
              </a:buClr>
              <a:defRPr/>
            </a:pPr>
            <a:r>
              <a:rPr lang="en-US" dirty="0" smtClean="0"/>
              <a:t> Heavy sweating</a:t>
            </a:r>
            <a:endParaRPr lang="en-US" dirty="0"/>
          </a:p>
          <a:p>
            <a:pPr lvl="0" eaLnBrk="1" hangingPunct="1">
              <a:buClr>
                <a:srgbClr val="EA6D1F"/>
              </a:buClr>
            </a:pPr>
            <a:r>
              <a:rPr lang="en-US" dirty="0"/>
              <a:t> </a:t>
            </a:r>
            <a:r>
              <a:rPr lang="en-US" dirty="0" smtClean="0"/>
              <a:t>Headaches</a:t>
            </a:r>
            <a:endParaRPr lang="en-US" dirty="0"/>
          </a:p>
          <a:p>
            <a:pPr lvl="0" eaLnBrk="1" hangingPunct="1">
              <a:buClr>
                <a:srgbClr val="EA6D1F"/>
              </a:buClr>
            </a:pPr>
            <a:r>
              <a:rPr lang="en-US" dirty="0"/>
              <a:t> </a:t>
            </a:r>
            <a:r>
              <a:rPr lang="en-US" dirty="0" smtClean="0"/>
              <a:t>Dizziness</a:t>
            </a:r>
            <a:endParaRPr lang="en-US" dirty="0"/>
          </a:p>
          <a:p>
            <a:pPr lvl="0" eaLnBrk="1" hangingPunct="1">
              <a:buClr>
                <a:srgbClr val="EA6D1F"/>
              </a:buClr>
            </a:pPr>
            <a:r>
              <a:rPr lang="en-US" dirty="0"/>
              <a:t> </a:t>
            </a:r>
            <a:r>
              <a:rPr lang="en-US" dirty="0" smtClean="0"/>
              <a:t>Weakness </a:t>
            </a:r>
            <a:endParaRPr lang="en-US" dirty="0"/>
          </a:p>
          <a:p>
            <a:pPr lvl="0" eaLnBrk="1" hangingPunct="1">
              <a:buClr>
                <a:srgbClr val="EA6D1F"/>
              </a:buClr>
            </a:pPr>
            <a:r>
              <a:rPr lang="en-US" dirty="0"/>
              <a:t> </a:t>
            </a:r>
            <a:r>
              <a:rPr lang="en-US" dirty="0" smtClean="0"/>
              <a:t>Irritability</a:t>
            </a:r>
            <a:endParaRPr lang="en-US" dirty="0"/>
          </a:p>
          <a:p>
            <a:pPr lvl="0" eaLnBrk="1" hangingPunct="1">
              <a:buClr>
                <a:srgbClr val="EA6D1F"/>
              </a:buClr>
            </a:pPr>
            <a:r>
              <a:rPr lang="en-US" dirty="0"/>
              <a:t> </a:t>
            </a:r>
            <a:r>
              <a:rPr lang="en-US" dirty="0" smtClean="0"/>
              <a:t>Nausea</a:t>
            </a:r>
            <a:r>
              <a:rPr lang="en-US" dirty="0"/>
              <a:t> </a:t>
            </a:r>
            <a:r>
              <a:rPr lang="en-US" dirty="0" smtClean="0"/>
              <a:t>or vomiting</a:t>
            </a:r>
            <a:endParaRPr lang="en-US" dirty="0"/>
          </a:p>
          <a:p>
            <a:pPr lvl="0" eaLnBrk="1" hangingPunct="1">
              <a:buClr>
                <a:srgbClr val="EA6D1F"/>
              </a:buClr>
            </a:pPr>
            <a:r>
              <a:rPr lang="en-US" dirty="0"/>
              <a:t> </a:t>
            </a:r>
            <a:r>
              <a:rPr lang="en-US" dirty="0" smtClean="0"/>
              <a:t>Thirst</a:t>
            </a:r>
            <a:endParaRPr lang="en-US" dirty="0"/>
          </a:p>
          <a:p>
            <a:pPr lvl="0" eaLnBrk="1" hangingPunct="1">
              <a:buClr>
                <a:srgbClr val="EA6D1F"/>
              </a:buClr>
            </a:pPr>
            <a:r>
              <a:rPr lang="en-US" dirty="0"/>
              <a:t> Fast heart </a:t>
            </a:r>
            <a:r>
              <a:rPr lang="en-US" dirty="0" smtClean="0"/>
              <a:t>beat</a:t>
            </a:r>
            <a:endParaRPr lang="en-US" dirty="0"/>
          </a:p>
          <a:p>
            <a:pPr lvl="0" eaLnBrk="1" hangingPunct="1">
              <a:buClr>
                <a:srgbClr val="EA6D1F"/>
              </a:buClr>
            </a:pPr>
            <a:r>
              <a:rPr lang="en-US" dirty="0"/>
              <a:t> Elevated body </a:t>
            </a:r>
            <a:r>
              <a:rPr lang="en-US" dirty="0" smtClean="0"/>
              <a:t>temperature </a:t>
            </a:r>
            <a:endParaRPr lang="en-US" dirty="0"/>
          </a:p>
        </p:txBody>
      </p:sp>
      <p:sp>
        <p:nvSpPr>
          <p:cNvPr id="6" name="Title 5"/>
          <p:cNvSpPr>
            <a:spLocks noGrp="1"/>
          </p:cNvSpPr>
          <p:nvPr>
            <p:ph type="title"/>
          </p:nvPr>
        </p:nvSpPr>
        <p:spPr>
          <a:xfrm>
            <a:off x="990600" y="25400"/>
            <a:ext cx="10464800" cy="639763"/>
          </a:xfrm>
        </p:spPr>
        <p:txBody>
          <a:bodyPr/>
          <a:lstStyle/>
          <a:p>
            <a:pPr algn="ctr"/>
            <a:r>
              <a:rPr lang="en-US" altLang="en-US" sz="3600" b="0" dirty="0">
                <a:solidFill>
                  <a:schemeClr val="tx2"/>
                </a:solidFill>
              </a:rPr>
              <a:t>Signs and Symptoms of Heat Exhaustion </a:t>
            </a:r>
            <a:endParaRPr lang="en-US" sz="3600" b="0" dirty="0"/>
          </a:p>
        </p:txBody>
      </p:sp>
    </p:spTree>
    <p:custDataLst>
      <p:tags r:id="rId1"/>
    </p:custDataLst>
    <p:extLst>
      <p:ext uri="{BB962C8B-B14F-4D97-AF65-F5344CB8AC3E}">
        <p14:creationId xmlns:p14="http://schemas.microsoft.com/office/powerpoint/2010/main" val="2855879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03950" y="4473714"/>
            <a:ext cx="5789479" cy="830997"/>
          </a:xfrm>
          <a:prstGeom prst="rect">
            <a:avLst/>
          </a:prstGeom>
          <a:noFill/>
        </p:spPr>
        <p:txBody>
          <a:bodyPr wrap="square" rtlCol="0">
            <a:spAutoFit/>
          </a:bodyPr>
          <a:lstStyle/>
          <a:p>
            <a:pPr algn="ctr"/>
            <a:r>
              <a:rPr lang="en-US" altLang="en-US" sz="2400" dirty="0"/>
              <a:t>Heat stroke requires immediate medical </a:t>
            </a:r>
            <a:r>
              <a:rPr lang="en-US" altLang="en-US" sz="2400" dirty="0" smtClean="0"/>
              <a:t>attention. It </a:t>
            </a:r>
            <a:r>
              <a:rPr lang="en-US" altLang="en-US" sz="2400" dirty="0"/>
              <a:t>can be fatal. </a:t>
            </a:r>
          </a:p>
        </p:txBody>
      </p:sp>
      <p:sp>
        <p:nvSpPr>
          <p:cNvPr id="2" name="TextBox 1"/>
          <p:cNvSpPr txBox="1"/>
          <p:nvPr/>
        </p:nvSpPr>
        <p:spPr>
          <a:xfrm rot="5400000">
            <a:off x="11409405" y="2908910"/>
            <a:ext cx="1334357" cy="230832"/>
          </a:xfrm>
          <a:prstGeom prst="rect">
            <a:avLst/>
          </a:prstGeom>
          <a:noFill/>
        </p:spPr>
        <p:txBody>
          <a:bodyPr wrap="square" rtlCol="0">
            <a:spAutoFit/>
          </a:bodyPr>
          <a:lstStyle/>
          <a:p>
            <a:pPr algn="ctr"/>
            <a:r>
              <a:rPr lang="en-US" sz="900" dirty="0" smtClean="0"/>
              <a:t>L&amp;I photo</a:t>
            </a:r>
            <a:endParaRPr lang="en-US" sz="900" dirty="0"/>
          </a:p>
        </p:txBody>
      </p:sp>
      <p:pic>
        <p:nvPicPr>
          <p:cNvPr id="80910" name="Picture 1" descr="Worker lying down on the ground while a co-worker tends him." title="Heat stroke"/>
          <p:cNvPicPr>
            <a:picLocks noChangeAspect="1"/>
          </p:cNvPicPr>
          <p:nvPr/>
        </p:nvPicPr>
        <p:blipFill>
          <a:blip r:embed="rId4"/>
          <a:srcRect t="27899"/>
          <a:stretch>
            <a:fillRect/>
          </a:stretch>
        </p:blipFill>
        <p:spPr bwMode="auto">
          <a:xfrm>
            <a:off x="6203950" y="1600339"/>
            <a:ext cx="5789479"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0"/>
          </p:nvPr>
        </p:nvSpPr>
        <p:spPr>
          <a:xfrm>
            <a:off x="228600" y="1371600"/>
            <a:ext cx="5638800" cy="4953000"/>
          </a:xfrm>
        </p:spPr>
        <p:txBody>
          <a:bodyPr/>
          <a:lstStyle/>
          <a:p>
            <a:pPr marL="0" lvl="0" indent="0" eaLnBrk="1" hangingPunct="1">
              <a:buClr>
                <a:srgbClr val="CC0000"/>
              </a:buClr>
              <a:buNone/>
            </a:pPr>
            <a:r>
              <a:rPr lang="en-US" dirty="0" smtClean="0">
                <a:latin typeface="Arial" charset="0"/>
              </a:rPr>
              <a:t>Signs include:</a:t>
            </a:r>
            <a:endParaRPr lang="en-US" dirty="0">
              <a:latin typeface="Arial" charset="0"/>
            </a:endParaRPr>
          </a:p>
          <a:p>
            <a:pPr lvl="0" eaLnBrk="1" hangingPunct="1">
              <a:lnSpc>
                <a:spcPct val="150000"/>
              </a:lnSpc>
              <a:buClr>
                <a:srgbClr val="CC0000"/>
              </a:buClr>
            </a:pPr>
            <a:r>
              <a:rPr lang="en-US" dirty="0">
                <a:latin typeface="Arial" charset="0"/>
              </a:rPr>
              <a:t>Hot, </a:t>
            </a:r>
            <a:r>
              <a:rPr lang="en-US" dirty="0" smtClean="0">
                <a:latin typeface="Arial" charset="0"/>
              </a:rPr>
              <a:t>dry skin or excess sweating</a:t>
            </a:r>
            <a:endParaRPr lang="en-US" dirty="0">
              <a:latin typeface="Arial" charset="0"/>
            </a:endParaRPr>
          </a:p>
          <a:p>
            <a:pPr lvl="0" eaLnBrk="1" hangingPunct="1">
              <a:lnSpc>
                <a:spcPct val="150000"/>
              </a:lnSpc>
              <a:buClr>
                <a:srgbClr val="CC0000"/>
              </a:buClr>
            </a:pPr>
            <a:r>
              <a:rPr lang="en-US" dirty="0" smtClean="0">
                <a:latin typeface="Arial" charset="0"/>
              </a:rPr>
              <a:t>Confusion</a:t>
            </a:r>
            <a:endParaRPr lang="en-US" dirty="0">
              <a:latin typeface="Arial" charset="0"/>
            </a:endParaRPr>
          </a:p>
          <a:p>
            <a:pPr lvl="0" eaLnBrk="1" hangingPunct="1">
              <a:lnSpc>
                <a:spcPct val="150000"/>
              </a:lnSpc>
              <a:buClr>
                <a:srgbClr val="CC0000"/>
              </a:buClr>
            </a:pPr>
            <a:r>
              <a:rPr lang="en-US" dirty="0" smtClean="0">
                <a:latin typeface="Arial" charset="0"/>
              </a:rPr>
              <a:t>Slurred speech</a:t>
            </a:r>
            <a:endParaRPr lang="en-US" dirty="0">
              <a:latin typeface="Arial" charset="0"/>
            </a:endParaRPr>
          </a:p>
          <a:p>
            <a:pPr lvl="0" eaLnBrk="1" hangingPunct="1">
              <a:lnSpc>
                <a:spcPct val="150000"/>
              </a:lnSpc>
              <a:buClr>
                <a:srgbClr val="CC0000"/>
              </a:buClr>
            </a:pPr>
            <a:r>
              <a:rPr lang="en-US" dirty="0" smtClean="0">
                <a:latin typeface="Arial" charset="0"/>
              </a:rPr>
              <a:t>Collapse (coma)</a:t>
            </a:r>
          </a:p>
          <a:p>
            <a:pPr lvl="0" eaLnBrk="1" hangingPunct="1">
              <a:lnSpc>
                <a:spcPct val="150000"/>
              </a:lnSpc>
              <a:buClr>
                <a:srgbClr val="CC0000"/>
              </a:buClr>
            </a:pPr>
            <a:r>
              <a:rPr lang="en-US" dirty="0" smtClean="0">
                <a:latin typeface="Arial" charset="0"/>
              </a:rPr>
              <a:t>Seizures or convulsions</a:t>
            </a:r>
            <a:endParaRPr lang="en-US" dirty="0">
              <a:latin typeface="Arial" charset="0"/>
            </a:endParaRPr>
          </a:p>
          <a:p>
            <a:pPr lvl="0" eaLnBrk="1" hangingPunct="1">
              <a:lnSpc>
                <a:spcPct val="150000"/>
              </a:lnSpc>
              <a:buClr>
                <a:srgbClr val="CC0000"/>
              </a:buClr>
            </a:pPr>
            <a:r>
              <a:rPr lang="en-US" dirty="0">
                <a:latin typeface="Arial" charset="0"/>
              </a:rPr>
              <a:t>Very high body </a:t>
            </a:r>
            <a:r>
              <a:rPr lang="en-US" dirty="0" smtClean="0">
                <a:latin typeface="Arial" charset="0"/>
              </a:rPr>
              <a:t>temperature</a:t>
            </a:r>
            <a:endParaRPr lang="en-US" dirty="0">
              <a:latin typeface="Arial" charset="0"/>
            </a:endParaRPr>
          </a:p>
        </p:txBody>
      </p:sp>
      <p:sp>
        <p:nvSpPr>
          <p:cNvPr id="4" name="Title 3"/>
          <p:cNvSpPr>
            <a:spLocks noGrp="1"/>
          </p:cNvSpPr>
          <p:nvPr>
            <p:ph type="title"/>
          </p:nvPr>
        </p:nvSpPr>
        <p:spPr>
          <a:xfrm>
            <a:off x="971550" y="152400"/>
            <a:ext cx="10464800" cy="639763"/>
          </a:xfrm>
        </p:spPr>
        <p:txBody>
          <a:bodyPr/>
          <a:lstStyle/>
          <a:p>
            <a:pPr algn="ctr"/>
            <a:r>
              <a:rPr lang="en-US" altLang="en-US" sz="3600" b="0" dirty="0">
                <a:solidFill>
                  <a:schemeClr val="tx1"/>
                </a:solidFill>
              </a:rPr>
              <a:t>Heat Stroke: A Medical Emergency</a:t>
            </a:r>
            <a:endParaRPr lang="en-US" sz="3600" b="0" dirty="0">
              <a:solidFill>
                <a:schemeClr val="tx1"/>
              </a:solidFill>
            </a:endParaRPr>
          </a:p>
        </p:txBody>
      </p:sp>
    </p:spTree>
    <p:custDataLst>
      <p:tags r:id="rId1"/>
    </p:custDataLst>
    <p:extLst>
      <p:ext uri="{BB962C8B-B14F-4D97-AF65-F5344CB8AC3E}">
        <p14:creationId xmlns:p14="http://schemas.microsoft.com/office/powerpoint/2010/main" val="5835315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ext Box 9"/>
          <p:cNvSpPr txBox="1">
            <a:spLocks noChangeArrowheads="1"/>
          </p:cNvSpPr>
          <p:nvPr/>
        </p:nvSpPr>
        <p:spPr bwMode="auto">
          <a:xfrm>
            <a:off x="1193800" y="5208200"/>
            <a:ext cx="944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dirty="0">
                <a:cs typeface="Arial" panose="020B0604020202020204" pitchFamily="34" charset="0"/>
              </a:rPr>
              <a:t>Heat exhaustion may progress to heat stroke if not treated.</a:t>
            </a:r>
          </a:p>
        </p:txBody>
      </p:sp>
      <p:pic>
        <p:nvPicPr>
          <p:cNvPr id="6" name="Picture 5" descr="progression of heat illness leading to heat stroke" title="heat illness progression"/>
          <p:cNvPicPr>
            <a:picLocks noChangeAspect="1"/>
          </p:cNvPicPr>
          <p:nvPr/>
        </p:nvPicPr>
        <p:blipFill>
          <a:blip r:embed="rId4"/>
          <a:stretch>
            <a:fillRect/>
          </a:stretch>
        </p:blipFill>
        <p:spPr>
          <a:xfrm>
            <a:off x="1219200" y="1981200"/>
            <a:ext cx="10668000" cy="2743199"/>
          </a:xfrm>
          <a:prstGeom prst="rect">
            <a:avLst/>
          </a:prstGeom>
        </p:spPr>
      </p:pic>
      <p:sp>
        <p:nvSpPr>
          <p:cNvPr id="8" name="TextBox 7"/>
          <p:cNvSpPr txBox="1"/>
          <p:nvPr/>
        </p:nvSpPr>
        <p:spPr>
          <a:xfrm>
            <a:off x="8458200" y="2590800"/>
            <a:ext cx="2209800" cy="1200329"/>
          </a:xfrm>
          <a:prstGeom prst="rect">
            <a:avLst/>
          </a:prstGeom>
          <a:noFill/>
        </p:spPr>
        <p:txBody>
          <a:bodyPr wrap="square" rtlCol="0">
            <a:spAutoFit/>
          </a:bodyPr>
          <a:lstStyle/>
          <a:p>
            <a:r>
              <a:rPr lang="en-US" sz="3600" dirty="0" smtClean="0"/>
              <a:t>Heat Stroke</a:t>
            </a:r>
            <a:endParaRPr lang="en-US" sz="3600" dirty="0"/>
          </a:p>
        </p:txBody>
      </p:sp>
      <p:sp>
        <p:nvSpPr>
          <p:cNvPr id="10" name="TextBox 9"/>
          <p:cNvSpPr txBox="1"/>
          <p:nvPr/>
        </p:nvSpPr>
        <p:spPr>
          <a:xfrm>
            <a:off x="5181600" y="2726611"/>
            <a:ext cx="2286000" cy="1077218"/>
          </a:xfrm>
          <a:prstGeom prst="rect">
            <a:avLst/>
          </a:prstGeom>
          <a:noFill/>
        </p:spPr>
        <p:txBody>
          <a:bodyPr wrap="square" rtlCol="0">
            <a:spAutoFit/>
          </a:bodyPr>
          <a:lstStyle/>
          <a:p>
            <a:pPr algn="ctr"/>
            <a:r>
              <a:rPr lang="en-US" sz="3200" dirty="0" smtClean="0"/>
              <a:t>Heat Exhaustion</a:t>
            </a:r>
            <a:endParaRPr lang="en-US" sz="3200" dirty="0"/>
          </a:p>
        </p:txBody>
      </p:sp>
      <p:sp>
        <p:nvSpPr>
          <p:cNvPr id="9" name="TextBox 8"/>
          <p:cNvSpPr txBox="1"/>
          <p:nvPr/>
        </p:nvSpPr>
        <p:spPr>
          <a:xfrm>
            <a:off x="1752600" y="2895600"/>
            <a:ext cx="2743200" cy="584775"/>
          </a:xfrm>
          <a:prstGeom prst="rect">
            <a:avLst/>
          </a:prstGeom>
          <a:noFill/>
        </p:spPr>
        <p:txBody>
          <a:bodyPr wrap="square" rtlCol="0">
            <a:spAutoFit/>
          </a:bodyPr>
          <a:lstStyle/>
          <a:p>
            <a:r>
              <a:rPr lang="en-US" sz="3200" dirty="0" smtClean="0"/>
              <a:t>Dehydration</a:t>
            </a:r>
            <a:endParaRPr lang="en-US" sz="3200" dirty="0"/>
          </a:p>
        </p:txBody>
      </p:sp>
      <p:sp>
        <p:nvSpPr>
          <p:cNvPr id="2" name="Title 1"/>
          <p:cNvSpPr>
            <a:spLocks noGrp="1"/>
          </p:cNvSpPr>
          <p:nvPr>
            <p:ph type="title"/>
          </p:nvPr>
        </p:nvSpPr>
        <p:spPr>
          <a:xfrm>
            <a:off x="1085850" y="457200"/>
            <a:ext cx="10020300" cy="639763"/>
          </a:xfrm>
        </p:spPr>
        <p:txBody>
          <a:bodyPr/>
          <a:lstStyle/>
          <a:p>
            <a:pPr algn="ctr" eaLnBrk="1" hangingPunct="1">
              <a:defRPr/>
            </a:pPr>
            <a:r>
              <a:rPr lang="en-US" sz="3600" b="0" dirty="0" smtClean="0"/>
              <a:t>Progression of heat illness</a:t>
            </a:r>
            <a:endParaRPr lang="en-US" sz="3600" b="0" dirty="0"/>
          </a:p>
        </p:txBody>
      </p:sp>
    </p:spTree>
    <p:custDataLst>
      <p:tags r:id="rId1"/>
    </p:custDataLst>
    <p:extLst>
      <p:ext uri="{BB962C8B-B14F-4D97-AF65-F5344CB8AC3E}">
        <p14:creationId xmlns:p14="http://schemas.microsoft.com/office/powerpoint/2010/main" val="2403732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06429" y="6019800"/>
            <a:ext cx="4419600" cy="215444"/>
          </a:xfrm>
          <a:prstGeom prst="rect">
            <a:avLst/>
          </a:prstGeom>
          <a:noFill/>
        </p:spPr>
        <p:txBody>
          <a:bodyPr wrap="square" rtlCol="0">
            <a:spAutoFit/>
          </a:bodyPr>
          <a:lstStyle/>
          <a:p>
            <a:pPr algn="ctr"/>
            <a:r>
              <a:rPr lang="en-US" sz="800" dirty="0" smtClean="0"/>
              <a:t>Photo by US Navy in Wikipedia Commons</a:t>
            </a:r>
            <a:endParaRPr lang="en-US" sz="800" dirty="0"/>
          </a:p>
        </p:txBody>
      </p:sp>
      <p:pic>
        <p:nvPicPr>
          <p:cNvPr id="2" name="Picture 1" descr="Person strapped onto a medical cart being attended to by medical soldiers."/>
          <p:cNvPicPr>
            <a:picLocks noChangeAspect="1"/>
          </p:cNvPicPr>
          <p:nvPr/>
        </p:nvPicPr>
        <p:blipFill rotWithShape="1">
          <a:blip r:embed="rId4"/>
          <a:srcRect t="4651" r="4796"/>
          <a:stretch/>
        </p:blipFill>
        <p:spPr>
          <a:xfrm>
            <a:off x="4878660" y="2057400"/>
            <a:ext cx="6475139" cy="3962399"/>
          </a:xfrm>
          <a:prstGeom prst="rect">
            <a:avLst/>
          </a:prstGeom>
        </p:spPr>
      </p:pic>
      <p:sp>
        <p:nvSpPr>
          <p:cNvPr id="4" name="TextBox 3"/>
          <p:cNvSpPr txBox="1"/>
          <p:nvPr/>
        </p:nvSpPr>
        <p:spPr>
          <a:xfrm>
            <a:off x="1785616" y="5996717"/>
            <a:ext cx="1585690" cy="261610"/>
          </a:xfrm>
          <a:prstGeom prst="rect">
            <a:avLst/>
          </a:prstGeom>
          <a:noFill/>
        </p:spPr>
        <p:txBody>
          <a:bodyPr wrap="none" rtlCol="0">
            <a:spAutoFit/>
          </a:bodyPr>
          <a:lstStyle/>
          <a:p>
            <a:pPr algn="ctr"/>
            <a:r>
              <a:rPr lang="en-US" sz="1100" dirty="0" smtClean="0"/>
              <a:t>Image from Cal OSHA</a:t>
            </a:r>
            <a:endParaRPr lang="en-US" sz="1100" dirty="0"/>
          </a:p>
        </p:txBody>
      </p:sp>
      <p:pic>
        <p:nvPicPr>
          <p:cNvPr id="6" name="object 9" descr="Worker calling 911 for emergency services. " title="Call 911">
            <a:extLst>
              <a:ext uri="{FF2B5EF4-FFF2-40B4-BE49-F238E27FC236}">
                <a16:creationId xmlns:a16="http://schemas.microsoft.com/office/drawing/2014/main" id="{F94A38D5-FD43-4560-A27B-E2BEE675343D}"/>
              </a:ext>
            </a:extLst>
          </p:cNvPr>
          <p:cNvPicPr/>
          <p:nvPr/>
        </p:nvPicPr>
        <p:blipFill>
          <a:blip r:embed="rId5" cstate="print"/>
          <a:stretch>
            <a:fillRect/>
          </a:stretch>
        </p:blipFill>
        <p:spPr>
          <a:xfrm>
            <a:off x="1295400" y="1247477"/>
            <a:ext cx="2566123" cy="4616708"/>
          </a:xfrm>
          <a:prstGeom prst="rect">
            <a:avLst/>
          </a:prstGeom>
        </p:spPr>
      </p:pic>
      <p:sp>
        <p:nvSpPr>
          <p:cNvPr id="90117" name="Title 1"/>
          <p:cNvSpPr>
            <a:spLocks noGrp="1"/>
          </p:cNvSpPr>
          <p:nvPr>
            <p:ph type="title"/>
          </p:nvPr>
        </p:nvSpPr>
        <p:spPr>
          <a:xfrm>
            <a:off x="22412" y="0"/>
            <a:ext cx="12169588" cy="639762"/>
          </a:xfrm>
        </p:spPr>
        <p:txBody>
          <a:bodyPr/>
          <a:lstStyle/>
          <a:p>
            <a:pPr algn="ctr" eaLnBrk="1" hangingPunct="1"/>
            <a:r>
              <a:rPr lang="en-US" altLang="en-US" sz="3600" b="0" dirty="0" smtClean="0">
                <a:solidFill>
                  <a:schemeClr val="tx2"/>
                </a:solidFill>
              </a:rPr>
              <a:t>Is it Heat Stroke or Heat Exhaustion?</a:t>
            </a:r>
          </a:p>
        </p:txBody>
      </p:sp>
    </p:spTree>
    <p:custDataLst>
      <p:tags r:id="rId1"/>
    </p:custDataLst>
    <p:extLst>
      <p:ext uri="{BB962C8B-B14F-4D97-AF65-F5344CB8AC3E}">
        <p14:creationId xmlns:p14="http://schemas.microsoft.com/office/powerpoint/2010/main" val="3558346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10737950" y="4655106"/>
            <a:ext cx="2361544" cy="215444"/>
          </a:xfrm>
          <a:prstGeom prst="rect">
            <a:avLst/>
          </a:prstGeom>
        </p:spPr>
        <p:txBody>
          <a:bodyPr wrap="none">
            <a:spAutoFit/>
          </a:bodyPr>
          <a:lstStyle/>
          <a:p>
            <a:r>
              <a:rPr lang="en-US" sz="800" dirty="0"/>
              <a:t>Photo by Bula Sivakumar in Creative Commons</a:t>
            </a:r>
          </a:p>
        </p:txBody>
      </p:sp>
      <p:pic>
        <p:nvPicPr>
          <p:cNvPr id="4" name="Picture 3" descr="photo of Seattle on a clear day" title="Seattle"/>
          <p:cNvPicPr>
            <a:picLocks noChangeAspect="1"/>
          </p:cNvPicPr>
          <p:nvPr/>
        </p:nvPicPr>
        <p:blipFill>
          <a:blip r:embed="rId4"/>
          <a:stretch>
            <a:fillRect/>
          </a:stretch>
        </p:blipFill>
        <p:spPr>
          <a:xfrm>
            <a:off x="7543800" y="3127268"/>
            <a:ext cx="4202869" cy="3194463"/>
          </a:xfrm>
          <a:prstGeom prst="rect">
            <a:avLst/>
          </a:prstGeom>
        </p:spPr>
      </p:pic>
      <p:pic>
        <p:nvPicPr>
          <p:cNvPr id="3" name="Picture 2" descr="A calendar with 2 weeks highlighted." title="Calenda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4225" y="685800"/>
            <a:ext cx="4274959" cy="2057400"/>
          </a:xfrm>
          <a:prstGeom prst="rect">
            <a:avLst/>
          </a:prstGeom>
        </p:spPr>
      </p:pic>
      <p:sp>
        <p:nvSpPr>
          <p:cNvPr id="35843" name="Rectangle 3"/>
          <p:cNvSpPr>
            <a:spLocks noGrp="1" noChangeArrowheads="1"/>
          </p:cNvSpPr>
          <p:nvPr>
            <p:ph idx="10"/>
          </p:nvPr>
        </p:nvSpPr>
        <p:spPr>
          <a:xfrm>
            <a:off x="214981" y="897731"/>
            <a:ext cx="6871619" cy="4817269"/>
          </a:xfrm>
        </p:spPr>
        <p:txBody>
          <a:bodyPr/>
          <a:lstStyle/>
          <a:p>
            <a:pPr marL="0" indent="0" eaLnBrk="1" hangingPunct="1">
              <a:lnSpc>
                <a:spcPct val="80000"/>
              </a:lnSpc>
              <a:buNone/>
            </a:pPr>
            <a:endParaRPr lang="en-US" altLang="en-US" sz="2400" dirty="0"/>
          </a:p>
          <a:p>
            <a:pPr marL="0" indent="0" eaLnBrk="1" hangingPunct="1">
              <a:lnSpc>
                <a:spcPct val="80000"/>
              </a:lnSpc>
              <a:buNone/>
            </a:pPr>
            <a:r>
              <a:rPr lang="en-US" altLang="en-US" dirty="0" smtClean="0"/>
              <a:t>It takes about two weeks to fully get used to working in hot temperatures.</a:t>
            </a:r>
          </a:p>
          <a:p>
            <a:pPr eaLnBrk="1" hangingPunct="1">
              <a:lnSpc>
                <a:spcPct val="80000"/>
              </a:lnSpc>
            </a:pPr>
            <a:endParaRPr lang="en-US" altLang="en-US" dirty="0"/>
          </a:p>
          <a:p>
            <a:pPr marL="0" indent="0" eaLnBrk="1" hangingPunct="1">
              <a:lnSpc>
                <a:spcPct val="80000"/>
              </a:lnSpc>
              <a:buNone/>
            </a:pPr>
            <a:r>
              <a:rPr lang="en-US" altLang="en-US" dirty="0" smtClean="0"/>
              <a:t>You lose that adjustment </a:t>
            </a:r>
            <a:r>
              <a:rPr lang="en-US" altLang="en-US" dirty="0"/>
              <a:t>if you have been away from the </a:t>
            </a:r>
            <a:r>
              <a:rPr lang="en-US" altLang="en-US" dirty="0" smtClean="0"/>
              <a:t>heat </a:t>
            </a:r>
            <a:r>
              <a:rPr lang="en-US" altLang="en-US" dirty="0"/>
              <a:t>for a week or more.</a:t>
            </a:r>
          </a:p>
          <a:p>
            <a:pPr eaLnBrk="1" hangingPunct="1">
              <a:lnSpc>
                <a:spcPct val="80000"/>
              </a:lnSpc>
            </a:pPr>
            <a:endParaRPr lang="en-US" altLang="en-US" dirty="0"/>
          </a:p>
          <a:p>
            <a:pPr marL="0" indent="0" eaLnBrk="1" hangingPunct="1">
              <a:lnSpc>
                <a:spcPct val="80000"/>
              </a:lnSpc>
              <a:buNone/>
            </a:pPr>
            <a:r>
              <a:rPr lang="en-US" altLang="en-US" dirty="0"/>
              <a:t>Western </a:t>
            </a:r>
            <a:r>
              <a:rPr lang="en-US" altLang="en-US" dirty="0" smtClean="0"/>
              <a:t>Washington has irregular </a:t>
            </a:r>
            <a:r>
              <a:rPr lang="en-US" altLang="en-US" dirty="0"/>
              <a:t>heat waves </a:t>
            </a:r>
            <a:r>
              <a:rPr lang="en-US" altLang="en-US" dirty="0" smtClean="0"/>
              <a:t>and workers </a:t>
            </a:r>
            <a:r>
              <a:rPr lang="en-US" altLang="en-US" dirty="0"/>
              <a:t>have </a:t>
            </a:r>
            <a:r>
              <a:rPr lang="en-US" altLang="en-US" dirty="0" smtClean="0"/>
              <a:t>less </a:t>
            </a:r>
            <a:r>
              <a:rPr lang="en-US" altLang="en-US" dirty="0"/>
              <a:t>opportunity to </a:t>
            </a:r>
            <a:r>
              <a:rPr lang="en-US" altLang="en-US" dirty="0" smtClean="0"/>
              <a:t>get used to hot conditions.</a:t>
            </a:r>
          </a:p>
          <a:p>
            <a:pPr eaLnBrk="1" hangingPunct="1">
              <a:lnSpc>
                <a:spcPct val="80000"/>
              </a:lnSpc>
            </a:pPr>
            <a:endParaRPr lang="en-US" altLang="en-US" dirty="0" smtClean="0"/>
          </a:p>
          <a:p>
            <a:pPr eaLnBrk="1" hangingPunct="1">
              <a:lnSpc>
                <a:spcPct val="80000"/>
              </a:lnSpc>
            </a:pPr>
            <a:endParaRPr lang="en-US" altLang="en-US" sz="800" dirty="0"/>
          </a:p>
          <a:p>
            <a:pPr marL="0" indent="0" eaLnBrk="1" hangingPunct="1">
              <a:lnSpc>
                <a:spcPct val="80000"/>
              </a:lnSpc>
              <a:buNone/>
            </a:pPr>
            <a:endParaRPr lang="en-US" altLang="en-US" sz="2400" dirty="0"/>
          </a:p>
          <a:p>
            <a:pPr lvl="1" eaLnBrk="1" hangingPunct="1">
              <a:lnSpc>
                <a:spcPct val="80000"/>
              </a:lnSpc>
              <a:buFontTx/>
              <a:buAutoNum type="alphaUcPeriod"/>
            </a:pPr>
            <a:endParaRPr lang="en-US" altLang="en-US" sz="2000" dirty="0"/>
          </a:p>
        </p:txBody>
      </p:sp>
      <p:sp>
        <p:nvSpPr>
          <p:cNvPr id="35842" name="Rectangle 2"/>
          <p:cNvSpPr>
            <a:spLocks noGrp="1" noChangeArrowheads="1"/>
          </p:cNvSpPr>
          <p:nvPr>
            <p:ph type="title"/>
          </p:nvPr>
        </p:nvSpPr>
        <p:spPr>
          <a:xfrm>
            <a:off x="0" y="0"/>
            <a:ext cx="12179762" cy="685800"/>
          </a:xfrm>
          <a:noFill/>
        </p:spPr>
        <p:txBody>
          <a:bodyPr/>
          <a:lstStyle/>
          <a:p>
            <a:pPr algn="ctr" eaLnBrk="1" hangingPunct="1"/>
            <a:r>
              <a:rPr lang="en-US" altLang="en-US" dirty="0" smtClean="0">
                <a:solidFill>
                  <a:schemeClr val="tx1"/>
                </a:solidFill>
              </a:rPr>
              <a:t/>
            </a:r>
            <a:br>
              <a:rPr lang="en-US" altLang="en-US" dirty="0" smtClean="0">
                <a:solidFill>
                  <a:schemeClr val="tx1"/>
                </a:solidFill>
              </a:rPr>
            </a:br>
            <a:r>
              <a:rPr lang="en-US" altLang="en-US" b="0" dirty="0" smtClean="0">
                <a:solidFill>
                  <a:schemeClr val="tx1"/>
                </a:solidFill>
              </a:rPr>
              <a:t>Getting Used To The Heat</a:t>
            </a:r>
            <a:br>
              <a:rPr lang="en-US" altLang="en-US" b="0" dirty="0" smtClean="0">
                <a:solidFill>
                  <a:schemeClr val="tx1"/>
                </a:solidFill>
              </a:rPr>
            </a:br>
            <a:endParaRPr lang="en-US" altLang="en-US" b="0" dirty="0" smtClean="0">
              <a:solidFill>
                <a:schemeClr val="tx1"/>
              </a:solidFill>
            </a:endParaRPr>
          </a:p>
        </p:txBody>
      </p:sp>
    </p:spTree>
    <p:custDataLst>
      <p:tags r:id="rId1"/>
    </p:custDataLst>
    <p:extLst>
      <p:ext uri="{BB962C8B-B14F-4D97-AF65-F5344CB8AC3E}">
        <p14:creationId xmlns:p14="http://schemas.microsoft.com/office/powerpoint/2010/main" val="854571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533401"/>
            <a:ext cx="10464800" cy="639763"/>
          </a:xfrm>
        </p:spPr>
        <p:txBody>
          <a:bodyPr/>
          <a:lstStyle/>
          <a:p>
            <a:pPr algn="ctr"/>
            <a:r>
              <a:rPr lang="en-US" sz="4000" b="0" dirty="0" smtClean="0">
                <a:solidFill>
                  <a:schemeClr val="tx1"/>
                </a:solidFill>
              </a:rPr>
              <a:t>When it’s 89</a:t>
            </a:r>
            <a:r>
              <a:rPr lang="en-US" sz="4000" b="0" dirty="0" smtClean="0">
                <a:solidFill>
                  <a:schemeClr val="tx1"/>
                </a:solidFill>
                <a:latin typeface="Arial" panose="020B0604020202020204" pitchFamily="34" charset="0"/>
                <a:cs typeface="Arial" panose="020B0604020202020204" pitchFamily="34" charset="0"/>
              </a:rPr>
              <a:t>°F or hotter</a:t>
            </a:r>
            <a:endParaRPr lang="en-US" sz="4000" b="0" dirty="0">
              <a:solidFill>
                <a:schemeClr val="tx1"/>
              </a:solidFill>
            </a:endParaRPr>
          </a:p>
        </p:txBody>
      </p:sp>
      <p:sp>
        <p:nvSpPr>
          <p:cNvPr id="3" name="Rectangle 3"/>
          <p:cNvSpPr>
            <a:spLocks noGrp="1" noChangeArrowheads="1"/>
          </p:cNvSpPr>
          <p:nvPr>
            <p:ph idx="10"/>
          </p:nvPr>
        </p:nvSpPr>
        <p:spPr>
          <a:xfrm>
            <a:off x="533400" y="1295400"/>
            <a:ext cx="10795000" cy="4817269"/>
          </a:xfrm>
        </p:spPr>
        <p:txBody>
          <a:bodyPr/>
          <a:lstStyle/>
          <a:p>
            <a:pPr marL="0" indent="0" eaLnBrk="1" hangingPunct="1">
              <a:lnSpc>
                <a:spcPct val="80000"/>
              </a:lnSpc>
              <a:buNone/>
            </a:pPr>
            <a:endParaRPr lang="en-US" altLang="en-US" sz="2400" dirty="0"/>
          </a:p>
          <a:p>
            <a:pPr marL="0" indent="0" eaLnBrk="1" hangingPunct="1">
              <a:lnSpc>
                <a:spcPct val="80000"/>
              </a:lnSpc>
              <a:buNone/>
            </a:pPr>
            <a:r>
              <a:rPr lang="en-US" altLang="en-US" dirty="0" smtClean="0"/>
              <a:t>Everyone must take a cool-down rest period of at least 10 minutes every 2 hours.</a:t>
            </a:r>
            <a:endParaRPr lang="en-US" altLang="en-US" dirty="0"/>
          </a:p>
          <a:p>
            <a:pPr marL="0" indent="0" eaLnBrk="1" hangingPunct="1">
              <a:lnSpc>
                <a:spcPct val="80000"/>
              </a:lnSpc>
              <a:buNone/>
            </a:pPr>
            <a:endParaRPr lang="en-US" altLang="en-US" dirty="0"/>
          </a:p>
          <a:p>
            <a:pPr marL="0" indent="0" eaLnBrk="1" hangingPunct="1">
              <a:lnSpc>
                <a:spcPct val="80000"/>
              </a:lnSpc>
              <a:buNone/>
            </a:pPr>
            <a:r>
              <a:rPr lang="en-US" altLang="en-US" dirty="0" smtClean="0"/>
              <a:t>Workers must be closely observed for signs and symptoms of heat illness.</a:t>
            </a:r>
          </a:p>
          <a:p>
            <a:pPr marL="0" indent="0" eaLnBrk="1" hangingPunct="1">
              <a:lnSpc>
                <a:spcPct val="80000"/>
              </a:lnSpc>
              <a:buNone/>
            </a:pPr>
            <a:endParaRPr lang="en-US" altLang="en-US" dirty="0"/>
          </a:p>
          <a:p>
            <a:pPr marL="0" indent="0" eaLnBrk="1" hangingPunct="1">
              <a:lnSpc>
                <a:spcPct val="80000"/>
              </a:lnSpc>
              <a:buNone/>
            </a:pPr>
            <a:r>
              <a:rPr lang="en-US" altLang="en-US" dirty="0" smtClean="0"/>
              <a:t>Supervisors and workers must have a reliable way to communicate at any time.</a:t>
            </a:r>
          </a:p>
          <a:p>
            <a:pPr marL="0" indent="0" eaLnBrk="1" hangingPunct="1">
              <a:lnSpc>
                <a:spcPct val="80000"/>
              </a:lnSpc>
              <a:buNone/>
            </a:pPr>
            <a:endParaRPr lang="en-US" altLang="en-US" dirty="0"/>
          </a:p>
          <a:p>
            <a:pPr marL="0" indent="0" eaLnBrk="1" hangingPunct="1">
              <a:lnSpc>
                <a:spcPct val="80000"/>
              </a:lnSpc>
              <a:buNone/>
            </a:pPr>
            <a:r>
              <a:rPr lang="en-US" altLang="en-US" dirty="0" smtClean="0"/>
              <a:t>Rest periods are paid unless taken during a meal period.</a:t>
            </a:r>
          </a:p>
          <a:p>
            <a:pPr marL="0" indent="0" eaLnBrk="1" hangingPunct="1">
              <a:lnSpc>
                <a:spcPct val="80000"/>
              </a:lnSpc>
              <a:buNone/>
            </a:pPr>
            <a:endParaRPr lang="en-US" altLang="en-US" dirty="0"/>
          </a:p>
          <a:p>
            <a:pPr marL="0" indent="0" eaLnBrk="1" hangingPunct="1">
              <a:lnSpc>
                <a:spcPct val="80000"/>
              </a:lnSpc>
              <a:buNone/>
            </a:pPr>
            <a:endParaRPr lang="en-US" altLang="en-US" dirty="0" smtClean="0"/>
          </a:p>
          <a:p>
            <a:pPr eaLnBrk="1" hangingPunct="1">
              <a:lnSpc>
                <a:spcPct val="80000"/>
              </a:lnSpc>
            </a:pPr>
            <a:endParaRPr lang="en-US" altLang="en-US" sz="800" dirty="0"/>
          </a:p>
          <a:p>
            <a:pPr marL="0" indent="0" eaLnBrk="1" hangingPunct="1">
              <a:lnSpc>
                <a:spcPct val="80000"/>
              </a:lnSpc>
              <a:buNone/>
            </a:pPr>
            <a:endParaRPr lang="en-US" altLang="en-US" sz="2400" dirty="0"/>
          </a:p>
          <a:p>
            <a:pPr lvl="1" eaLnBrk="1" hangingPunct="1">
              <a:lnSpc>
                <a:spcPct val="80000"/>
              </a:lnSpc>
              <a:buFontTx/>
              <a:buAutoNum type="alphaUcPeriod"/>
            </a:pPr>
            <a:endParaRPr lang="en-US" altLang="en-US" sz="2000" dirty="0"/>
          </a:p>
        </p:txBody>
      </p:sp>
    </p:spTree>
    <p:custDataLst>
      <p:tags r:id="rId1"/>
    </p:custDataLst>
    <p:extLst>
      <p:ext uri="{BB962C8B-B14F-4D97-AF65-F5344CB8AC3E}">
        <p14:creationId xmlns:p14="http://schemas.microsoft.com/office/powerpoint/2010/main" val="2938237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214438" y="609600"/>
            <a:ext cx="9763125" cy="639763"/>
          </a:xfrm>
        </p:spPr>
        <p:txBody>
          <a:bodyPr/>
          <a:lstStyle/>
          <a:p>
            <a:r>
              <a:rPr lang="en-US" altLang="en-US" b="0" dirty="0">
                <a:solidFill>
                  <a:schemeClr val="tx1"/>
                </a:solidFill>
              </a:rPr>
              <a:t>First, let’s see what you would do. </a:t>
            </a:r>
            <a:r>
              <a:rPr lang="en-US" altLang="en-US" b="0" dirty="0" smtClean="0">
                <a:solidFill>
                  <a:schemeClr val="tx1"/>
                </a:solidFill>
              </a:rPr>
              <a:t>It’s a hot day. You are sweating a lot, and start feeling tired and dizzy. Select one.</a:t>
            </a:r>
          </a:p>
        </p:txBody>
      </p:sp>
      <p:sp>
        <p:nvSpPr>
          <p:cNvPr id="5" name="Rounded Rectangle 4" descr="&#10;" title="Button 1"/>
          <p:cNvSpPr/>
          <p:nvPr/>
        </p:nvSpPr>
        <p:spPr>
          <a:xfrm>
            <a:off x="1295400" y="1905000"/>
            <a:ext cx="4495800" cy="914400"/>
          </a:xfrm>
          <a:prstGeom prst="roundRect">
            <a:avLst/>
          </a:prstGeom>
          <a:solidFill>
            <a:srgbClr val="0936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t>1. Tough </a:t>
            </a:r>
            <a:r>
              <a:rPr lang="en-US" sz="2400" dirty="0"/>
              <a:t>it out and</a:t>
            </a:r>
          </a:p>
          <a:p>
            <a:pPr algn="ctr">
              <a:defRPr/>
            </a:pPr>
            <a:r>
              <a:rPr lang="en-US" sz="2400" dirty="0"/>
              <a:t> keep working.</a:t>
            </a:r>
          </a:p>
        </p:txBody>
      </p:sp>
      <p:sp>
        <p:nvSpPr>
          <p:cNvPr id="6" name="Rounded Rectangle 5" descr="&#10;" title="Button 2"/>
          <p:cNvSpPr/>
          <p:nvPr/>
        </p:nvSpPr>
        <p:spPr>
          <a:xfrm>
            <a:off x="1295400" y="3276600"/>
            <a:ext cx="4495800" cy="914400"/>
          </a:xfrm>
          <a:prstGeom prst="roundRect">
            <a:avLst/>
          </a:prstGeom>
          <a:solidFill>
            <a:srgbClr val="0936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t>2. Take </a:t>
            </a:r>
            <a:r>
              <a:rPr lang="en-US" sz="2400" dirty="0"/>
              <a:t>a break, sit down</a:t>
            </a:r>
          </a:p>
          <a:p>
            <a:pPr algn="ctr">
              <a:defRPr/>
            </a:pPr>
            <a:r>
              <a:rPr lang="en-US" sz="2400" dirty="0"/>
              <a:t>and drink water.</a:t>
            </a:r>
          </a:p>
        </p:txBody>
      </p:sp>
      <p:sp>
        <p:nvSpPr>
          <p:cNvPr id="7" name="Rounded Rectangle 6" descr="&#10;" title="Button 3"/>
          <p:cNvSpPr/>
          <p:nvPr/>
        </p:nvSpPr>
        <p:spPr>
          <a:xfrm>
            <a:off x="1295400" y="4724400"/>
            <a:ext cx="4495800" cy="914400"/>
          </a:xfrm>
          <a:prstGeom prst="roundRect">
            <a:avLst/>
          </a:prstGeom>
          <a:solidFill>
            <a:srgbClr val="0936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t>3. Keep </a:t>
            </a:r>
            <a:r>
              <a:rPr lang="en-US" sz="2400" dirty="0"/>
              <a:t>working, </a:t>
            </a:r>
          </a:p>
          <a:p>
            <a:pPr algn="ctr">
              <a:defRPr/>
            </a:pPr>
            <a:r>
              <a:rPr lang="en-US" sz="2400" dirty="0"/>
              <a:t>but take it easy.</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Box 2"/>
          <p:cNvSpPr txBox="1">
            <a:spLocks noChangeArrowheads="1"/>
          </p:cNvSpPr>
          <p:nvPr/>
        </p:nvSpPr>
        <p:spPr bwMode="auto">
          <a:xfrm>
            <a:off x="8458200" y="5450997"/>
            <a:ext cx="8739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Tx/>
              <a:buNone/>
            </a:pPr>
            <a:r>
              <a:rPr lang="en-US" altLang="en-US" sz="800" dirty="0" smtClean="0"/>
              <a:t>Photo </a:t>
            </a:r>
            <a:r>
              <a:rPr lang="en-US" altLang="en-US" sz="800" dirty="0"/>
              <a:t>from L&amp;I</a:t>
            </a:r>
          </a:p>
        </p:txBody>
      </p:sp>
      <p:pic>
        <p:nvPicPr>
          <p:cNvPr id="36868" name="Picture 1" descr="Different containers to carry water: bottles, reusable bottles, jugs, and a water bag with straw and backpack." title="Water supplies"/>
          <p:cNvPicPr>
            <a:picLocks noChangeAspect="1"/>
          </p:cNvPicPr>
          <p:nvPr/>
        </p:nvPicPr>
        <p:blipFill>
          <a:blip r:embed="rId4"/>
          <a:srcRect l="5621"/>
          <a:stretch>
            <a:fillRect/>
          </a:stretch>
        </p:blipFill>
        <p:spPr bwMode="auto">
          <a:xfrm>
            <a:off x="6517258" y="1219199"/>
            <a:ext cx="5231332" cy="423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0"/>
          </p:nvPr>
        </p:nvSpPr>
        <p:spPr>
          <a:xfrm>
            <a:off x="228600" y="1828800"/>
            <a:ext cx="6400800" cy="3322637"/>
          </a:xfrm>
        </p:spPr>
        <p:txBody>
          <a:bodyPr/>
          <a:lstStyle/>
          <a:p>
            <a:pPr eaLnBrk="1" hangingPunct="1">
              <a:lnSpc>
                <a:spcPct val="90000"/>
              </a:lnSpc>
              <a:spcBef>
                <a:spcPts val="0"/>
              </a:spcBef>
              <a:spcAft>
                <a:spcPts val="1800"/>
              </a:spcAft>
              <a:buClr>
                <a:srgbClr val="0070C0"/>
              </a:buClr>
              <a:buFont typeface="Wingdings" panose="05000000000000000000" pitchFamily="2" charset="2"/>
              <a:buChar char="ü"/>
              <a:defRPr/>
            </a:pPr>
            <a:r>
              <a:rPr lang="en-US" altLang="en-US" sz="2400" dirty="0"/>
              <a:t>Start work well hydrated</a:t>
            </a:r>
            <a:r>
              <a:rPr lang="en-US" altLang="en-US" sz="2400" dirty="0" smtClean="0"/>
              <a:t>.</a:t>
            </a:r>
            <a:endParaRPr lang="en-US" altLang="en-US" sz="2400" dirty="0"/>
          </a:p>
          <a:p>
            <a:pPr eaLnBrk="1" hangingPunct="1">
              <a:lnSpc>
                <a:spcPct val="90000"/>
              </a:lnSpc>
              <a:spcBef>
                <a:spcPts val="0"/>
              </a:spcBef>
              <a:spcAft>
                <a:spcPts val="1800"/>
              </a:spcAft>
              <a:buClr>
                <a:srgbClr val="0070C0"/>
              </a:buClr>
              <a:buFont typeface="Wingdings" panose="05000000000000000000" pitchFamily="2" charset="2"/>
              <a:buChar char="ü"/>
              <a:defRPr/>
            </a:pPr>
            <a:r>
              <a:rPr lang="en-US" altLang="en-US" sz="2400" dirty="0" smtClean="0"/>
              <a:t>Drink small amounts of </a:t>
            </a:r>
            <a:r>
              <a:rPr lang="en-US" altLang="en-US" sz="2400" dirty="0"/>
              <a:t>water </a:t>
            </a:r>
            <a:r>
              <a:rPr lang="en-US" altLang="en-US" sz="2400" dirty="0" smtClean="0"/>
              <a:t>often:</a:t>
            </a:r>
          </a:p>
          <a:p>
            <a:pPr marL="800100" lvl="1" indent="-342900" eaLnBrk="1" hangingPunct="1">
              <a:lnSpc>
                <a:spcPct val="90000"/>
              </a:lnSpc>
              <a:spcBef>
                <a:spcPts val="0"/>
              </a:spcBef>
              <a:spcAft>
                <a:spcPts val="1800"/>
              </a:spcAft>
              <a:buClr>
                <a:srgbClr val="0070C0"/>
              </a:buClr>
              <a:buFont typeface="Arial" panose="020B0604020202020204" pitchFamily="34" charset="0"/>
              <a:buChar char="•"/>
              <a:defRPr/>
            </a:pPr>
            <a:r>
              <a:rPr lang="en-US" altLang="en-US" sz="2000" dirty="0" smtClean="0"/>
              <a:t> </a:t>
            </a:r>
            <a:r>
              <a:rPr lang="en-US" altLang="en-US" sz="2000" b="1" dirty="0" smtClean="0"/>
              <a:t>1 </a:t>
            </a:r>
            <a:r>
              <a:rPr lang="en-US" altLang="en-US" sz="2000" b="1" dirty="0"/>
              <a:t>cup every 15 </a:t>
            </a:r>
            <a:r>
              <a:rPr lang="en-US" altLang="en-US" sz="2000" b="1" dirty="0" smtClean="0"/>
              <a:t>minutes</a:t>
            </a:r>
            <a:r>
              <a:rPr lang="en-US" altLang="en-US" sz="2000" dirty="0" smtClean="0"/>
              <a:t>. </a:t>
            </a:r>
            <a:endParaRPr lang="en-US" altLang="en-US" sz="2000" dirty="0"/>
          </a:p>
          <a:p>
            <a:pPr eaLnBrk="1" hangingPunct="1">
              <a:lnSpc>
                <a:spcPct val="90000"/>
              </a:lnSpc>
              <a:spcBef>
                <a:spcPts val="0"/>
              </a:spcBef>
              <a:spcAft>
                <a:spcPts val="1800"/>
              </a:spcAft>
              <a:buClr>
                <a:srgbClr val="0070C0"/>
              </a:buClr>
              <a:buFont typeface="Wingdings" panose="05000000000000000000" pitchFamily="2" charset="2"/>
              <a:buChar char="ü"/>
              <a:defRPr/>
            </a:pPr>
            <a:r>
              <a:rPr lang="en-US" altLang="en-US" sz="2400" dirty="0" smtClean="0"/>
              <a:t>Don’t wait to be thirsty.</a:t>
            </a:r>
          </a:p>
          <a:p>
            <a:pPr eaLnBrk="1" hangingPunct="1">
              <a:lnSpc>
                <a:spcPct val="90000"/>
              </a:lnSpc>
              <a:spcBef>
                <a:spcPts val="0"/>
              </a:spcBef>
              <a:spcAft>
                <a:spcPts val="1800"/>
              </a:spcAft>
              <a:buClr>
                <a:srgbClr val="0070C0"/>
              </a:buClr>
              <a:buFont typeface="Wingdings" panose="05000000000000000000" pitchFamily="2" charset="2"/>
              <a:buChar char="ü"/>
              <a:defRPr/>
            </a:pPr>
            <a:r>
              <a:rPr lang="en-US" altLang="en-US" sz="2400" dirty="0" smtClean="0"/>
              <a:t>Keep </a:t>
            </a:r>
            <a:r>
              <a:rPr lang="en-US" altLang="en-US" sz="2400" dirty="0"/>
              <a:t>hydrated after </a:t>
            </a:r>
            <a:r>
              <a:rPr lang="en-US" altLang="en-US" sz="2400" dirty="0" smtClean="0"/>
              <a:t>work; </a:t>
            </a:r>
            <a:r>
              <a:rPr lang="en-US" altLang="en-US" sz="2400" dirty="0"/>
              <a:t>and get </a:t>
            </a:r>
            <a:r>
              <a:rPr lang="en-US" altLang="en-US" sz="2400" dirty="0" smtClean="0"/>
              <a:t>enough rest.</a:t>
            </a:r>
            <a:endParaRPr lang="en-US" altLang="en-US" sz="2400" dirty="0"/>
          </a:p>
        </p:txBody>
      </p:sp>
      <p:sp>
        <p:nvSpPr>
          <p:cNvPr id="2" name="Title 1"/>
          <p:cNvSpPr>
            <a:spLocks noGrp="1"/>
          </p:cNvSpPr>
          <p:nvPr>
            <p:ph type="title"/>
          </p:nvPr>
        </p:nvSpPr>
        <p:spPr>
          <a:xfrm>
            <a:off x="863600" y="381000"/>
            <a:ext cx="10464800" cy="639763"/>
          </a:xfrm>
        </p:spPr>
        <p:txBody>
          <a:bodyPr/>
          <a:lstStyle/>
          <a:p>
            <a:pPr algn="ctr"/>
            <a:r>
              <a:rPr lang="en-US" altLang="en-US" sz="3600" b="0" dirty="0" smtClean="0">
                <a:solidFill>
                  <a:schemeClr val="tx1"/>
                </a:solidFill>
              </a:rPr>
              <a:t>Prevention: Drink plenty of water</a:t>
            </a:r>
            <a:endParaRPr lang="en-US" sz="3600" b="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Picture 11" descr="White cup with black coffee." title="Caffeine"/>
          <p:cNvPicPr>
            <a:picLocks noChangeAspect="1" noChangeArrowheads="1"/>
          </p:cNvPicPr>
          <p:nvPr/>
        </p:nvPicPr>
        <p:blipFill>
          <a:blip r:embed="rId4"/>
          <a:srcRect/>
          <a:stretch>
            <a:fillRect/>
          </a:stretch>
        </p:blipFill>
        <p:spPr bwMode="auto">
          <a:xfrm>
            <a:off x="9308664" y="2075657"/>
            <a:ext cx="2611404" cy="302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21" name="TextBox 2"/>
          <p:cNvSpPr txBox="1">
            <a:spLocks noChangeArrowheads="1"/>
          </p:cNvSpPr>
          <p:nvPr/>
        </p:nvSpPr>
        <p:spPr bwMode="auto">
          <a:xfrm>
            <a:off x="10177797" y="4106088"/>
            <a:ext cx="989013" cy="646113"/>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Limit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caffeine</a:t>
            </a:r>
          </a:p>
        </p:txBody>
      </p:sp>
      <p:sp>
        <p:nvSpPr>
          <p:cNvPr id="38916" name="TextBox 1"/>
          <p:cNvSpPr txBox="1">
            <a:spLocks noChangeArrowheads="1"/>
          </p:cNvSpPr>
          <p:nvPr/>
        </p:nvSpPr>
        <p:spPr bwMode="auto">
          <a:xfrm rot="5400000">
            <a:off x="8463145" y="3549879"/>
            <a:ext cx="1064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photos </a:t>
            </a:r>
            <a:r>
              <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from CDC</a:t>
            </a:r>
          </a:p>
        </p:txBody>
      </p:sp>
      <p:pic>
        <p:nvPicPr>
          <p:cNvPr id="13" name="Picture 12" descr="A bottle and a can of soda." title="Sodas"/>
          <p:cNvPicPr>
            <a:picLocks noChangeAspect="1"/>
          </p:cNvPicPr>
          <p:nvPr/>
        </p:nvPicPr>
        <p:blipFill rotWithShape="1">
          <a:blip r:embed="rId5" cstate="print">
            <a:extLst>
              <a:ext uri="{28A0092B-C50C-407E-A947-70E740481C1C}">
                <a14:useLocalDpi xmlns:a14="http://schemas.microsoft.com/office/drawing/2010/main" val="0"/>
              </a:ext>
            </a:extLst>
          </a:blip>
          <a:srcRect l="10103"/>
          <a:stretch/>
        </p:blipFill>
        <p:spPr>
          <a:xfrm>
            <a:off x="6545432" y="1300163"/>
            <a:ext cx="2267198" cy="4110038"/>
          </a:xfrm>
          <a:prstGeom prst="rect">
            <a:avLst/>
          </a:prstGeom>
        </p:spPr>
      </p:pic>
      <p:sp>
        <p:nvSpPr>
          <p:cNvPr id="14" name="TextBox 3"/>
          <p:cNvSpPr txBox="1">
            <a:spLocks noChangeArrowheads="1"/>
          </p:cNvSpPr>
          <p:nvPr/>
        </p:nvSpPr>
        <p:spPr bwMode="auto">
          <a:xfrm>
            <a:off x="6782988" y="2020669"/>
            <a:ext cx="1886094" cy="646331"/>
          </a:xfrm>
          <a:prstGeom prst="rect">
            <a:avLst/>
          </a:prstGeom>
          <a:solidFill>
            <a:schemeClr val="bg1"/>
          </a:solidFill>
          <a:ln>
            <a:noFill/>
          </a:ln>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Avoid sodas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sugary drinks.</a:t>
            </a:r>
          </a:p>
        </p:txBody>
      </p:sp>
      <p:sp>
        <p:nvSpPr>
          <p:cNvPr id="38915" name="Rectangle 3"/>
          <p:cNvSpPr>
            <a:spLocks noGrp="1" noChangeArrowheads="1"/>
          </p:cNvSpPr>
          <p:nvPr>
            <p:ph sz="quarter" idx="10"/>
          </p:nvPr>
        </p:nvSpPr>
        <p:spPr>
          <a:xfrm>
            <a:off x="228600" y="1377930"/>
            <a:ext cx="6299016" cy="3803670"/>
          </a:xfrm>
        </p:spPr>
        <p:txBody>
          <a:bodyPr/>
          <a:lstStyle/>
          <a:p>
            <a:pPr eaLnBrk="1" hangingPunct="1">
              <a:spcBef>
                <a:spcPts val="0"/>
              </a:spcBef>
              <a:spcAft>
                <a:spcPts val="1800"/>
              </a:spcAft>
              <a:buClr>
                <a:srgbClr val="FFC220"/>
              </a:buClr>
              <a:buFont typeface="Wingdings" panose="05000000000000000000" pitchFamily="2" charset="2"/>
              <a:buNone/>
            </a:pPr>
            <a:r>
              <a:rPr lang="en-US" altLang="en-US" u="sng" dirty="0"/>
              <a:t>Avoid:</a:t>
            </a:r>
          </a:p>
          <a:p>
            <a:pPr eaLnBrk="1" hangingPunct="1">
              <a:spcBef>
                <a:spcPts val="0"/>
              </a:spcBef>
              <a:spcAft>
                <a:spcPts val="1800"/>
              </a:spcAft>
            </a:pPr>
            <a:r>
              <a:rPr lang="en-US" altLang="en-US" dirty="0" smtClean="0"/>
              <a:t>Waiting </a:t>
            </a:r>
            <a:r>
              <a:rPr lang="en-US" altLang="en-US" dirty="0"/>
              <a:t>to be thirsty to drink water</a:t>
            </a:r>
            <a:r>
              <a:rPr lang="en-US" altLang="en-US" dirty="0" smtClean="0">
                <a:solidFill>
                  <a:schemeClr val="bg1"/>
                </a:solidFill>
              </a:rPr>
              <a:t>.</a:t>
            </a:r>
            <a:endParaRPr lang="en-US" altLang="en-US" dirty="0"/>
          </a:p>
          <a:p>
            <a:pPr eaLnBrk="1" hangingPunct="1">
              <a:spcBef>
                <a:spcPts val="0"/>
              </a:spcBef>
              <a:spcAft>
                <a:spcPts val="1800"/>
              </a:spcAft>
            </a:pPr>
            <a:r>
              <a:rPr lang="en-US" altLang="en-US" dirty="0"/>
              <a:t>Sodas and sugary drinks</a:t>
            </a:r>
            <a:r>
              <a:rPr lang="en-US" altLang="en-US" dirty="0" smtClean="0">
                <a:solidFill>
                  <a:schemeClr val="bg1"/>
                </a:solidFill>
              </a:rPr>
              <a:t>.</a:t>
            </a:r>
            <a:endParaRPr lang="en-US" altLang="en-US" dirty="0"/>
          </a:p>
          <a:p>
            <a:pPr eaLnBrk="1" hangingPunct="1">
              <a:spcBef>
                <a:spcPts val="0"/>
              </a:spcBef>
              <a:spcAft>
                <a:spcPts val="1800"/>
              </a:spcAft>
            </a:pPr>
            <a:r>
              <a:rPr lang="en-US" altLang="en-US" dirty="0"/>
              <a:t>Lots of caffeine such as energy drinks</a:t>
            </a:r>
            <a:r>
              <a:rPr lang="en-US" altLang="en-US" dirty="0" smtClean="0">
                <a:solidFill>
                  <a:schemeClr val="bg1"/>
                </a:solidFill>
              </a:rPr>
              <a:t>.</a:t>
            </a:r>
            <a:endParaRPr lang="en-US" altLang="en-US" dirty="0"/>
          </a:p>
          <a:p>
            <a:pPr eaLnBrk="1" hangingPunct="1">
              <a:spcBef>
                <a:spcPts val="0"/>
              </a:spcBef>
              <a:spcAft>
                <a:spcPts val="1800"/>
              </a:spcAft>
            </a:pPr>
            <a:r>
              <a:rPr lang="en-US" altLang="en-US" dirty="0" smtClean="0"/>
              <a:t>Working </a:t>
            </a:r>
            <a:r>
              <a:rPr lang="en-US" altLang="en-US" dirty="0"/>
              <a:t>with a hangover</a:t>
            </a:r>
            <a:r>
              <a:rPr lang="en-US" altLang="en-US" dirty="0" smtClean="0">
                <a:solidFill>
                  <a:schemeClr val="bg1"/>
                </a:solidFill>
              </a:rPr>
              <a:t>.</a:t>
            </a:r>
            <a:endParaRPr lang="en-US" altLang="en-US" sz="2400" dirty="0"/>
          </a:p>
        </p:txBody>
      </p:sp>
      <p:sp>
        <p:nvSpPr>
          <p:cNvPr id="4" name="Title 3"/>
          <p:cNvSpPr>
            <a:spLocks noGrp="1"/>
          </p:cNvSpPr>
          <p:nvPr>
            <p:ph type="title"/>
          </p:nvPr>
        </p:nvSpPr>
        <p:spPr>
          <a:xfrm>
            <a:off x="1117600" y="274637"/>
            <a:ext cx="10464800" cy="639763"/>
          </a:xfrm>
        </p:spPr>
        <p:txBody>
          <a:bodyPr/>
          <a:lstStyle/>
          <a:p>
            <a:pPr algn="ctr"/>
            <a:r>
              <a:rPr lang="en-US" altLang="en-US" sz="3600" b="0" dirty="0" smtClean="0">
                <a:solidFill>
                  <a:schemeClr val="tx2"/>
                </a:solidFill>
              </a:rPr>
              <a:t>Prevention</a:t>
            </a:r>
            <a:endParaRPr lang="en-US" sz="3600" b="0" dirty="0"/>
          </a:p>
        </p:txBody>
      </p:sp>
    </p:spTree>
    <p:custDataLst>
      <p:tags r:id="rId1"/>
    </p:custDataLst>
    <p:extLst>
      <p:ext uri="{BB962C8B-B14F-4D97-AF65-F5344CB8AC3E}">
        <p14:creationId xmlns:p14="http://schemas.microsoft.com/office/powerpoint/2010/main" val="362129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Box 2"/>
          <p:cNvSpPr txBox="1">
            <a:spLocks noChangeArrowheads="1"/>
          </p:cNvSpPr>
          <p:nvPr/>
        </p:nvSpPr>
        <p:spPr bwMode="auto">
          <a:xfrm>
            <a:off x="6518275" y="4038600"/>
            <a:ext cx="464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Tx/>
              <a:buNone/>
            </a:pPr>
            <a:r>
              <a:rPr lang="en-US" altLang="en-US" sz="2000" dirty="0"/>
              <a:t>Diet, </a:t>
            </a:r>
            <a:r>
              <a:rPr lang="en-US" altLang="en-US" sz="2000" dirty="0" smtClean="0"/>
              <a:t>some </a:t>
            </a:r>
            <a:r>
              <a:rPr lang="en-US" altLang="en-US" sz="2000" dirty="0"/>
              <a:t>medication </a:t>
            </a:r>
            <a:r>
              <a:rPr lang="en-US" altLang="en-US" sz="2000" dirty="0" smtClean="0"/>
              <a:t>and </a:t>
            </a:r>
            <a:r>
              <a:rPr lang="en-US" altLang="en-US" sz="2000" dirty="0"/>
              <a:t>health </a:t>
            </a:r>
          </a:p>
          <a:p>
            <a:pPr>
              <a:spcBef>
                <a:spcPct val="0"/>
              </a:spcBef>
              <a:buClrTx/>
              <a:buFontTx/>
              <a:buNone/>
            </a:pPr>
            <a:r>
              <a:rPr lang="en-US" altLang="en-US" sz="2000" dirty="0"/>
              <a:t>c</a:t>
            </a:r>
            <a:r>
              <a:rPr lang="en-US" altLang="en-US" sz="2000" dirty="0" smtClean="0"/>
              <a:t>onditions can change </a:t>
            </a:r>
            <a:r>
              <a:rPr lang="en-US" altLang="en-US" sz="2000" dirty="0"/>
              <a:t>the </a:t>
            </a:r>
            <a:r>
              <a:rPr lang="en-US" altLang="en-US" sz="2000" dirty="0" smtClean="0"/>
              <a:t>urine color.</a:t>
            </a:r>
            <a:endParaRPr lang="en-US" altLang="en-US" sz="2000" dirty="0"/>
          </a:p>
        </p:txBody>
      </p:sp>
      <p:sp>
        <p:nvSpPr>
          <p:cNvPr id="2" name="Left Arrow 1" descr="Arrow pointing to urine color for dehydration. Drinking more water is necessary." title="Arrow pointing"/>
          <p:cNvSpPr/>
          <p:nvPr/>
        </p:nvSpPr>
        <p:spPr>
          <a:xfrm>
            <a:off x="6518275" y="2743200"/>
            <a:ext cx="4038600" cy="1295400"/>
          </a:xfrm>
          <a:prstGeom prst="leftArrow">
            <a:avLst/>
          </a:prstGeom>
          <a:solidFill>
            <a:srgbClr val="0936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You want it above this line</a:t>
            </a:r>
          </a:p>
        </p:txBody>
      </p:sp>
      <p:sp>
        <p:nvSpPr>
          <p:cNvPr id="47108" name="TextBox 3"/>
          <p:cNvSpPr txBox="1">
            <a:spLocks noChangeArrowheads="1"/>
          </p:cNvSpPr>
          <p:nvPr/>
        </p:nvSpPr>
        <p:spPr bwMode="auto">
          <a:xfrm>
            <a:off x="541337" y="5926136"/>
            <a:ext cx="574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t>From NIOSH Criteria for a Recommended Standard, </a:t>
            </a:r>
          </a:p>
          <a:p>
            <a:pPr eaLnBrk="1" hangingPunct="1">
              <a:spcBef>
                <a:spcPct val="0"/>
              </a:spcBef>
              <a:buClrTx/>
              <a:buFontTx/>
              <a:buNone/>
            </a:pPr>
            <a:r>
              <a:rPr lang="en-US" altLang="en-US" sz="1600" dirty="0"/>
              <a:t>Occupational Exposure to Heat and Hot Environments, 2016.</a:t>
            </a:r>
          </a:p>
        </p:txBody>
      </p:sp>
      <p:pic>
        <p:nvPicPr>
          <p:cNvPr id="47107" name="Picture 2" descr="Gradients of yellow: very light, almost clear, indicates well hydrated; light yellow is still good. As the urine turns darker the more dehydrated the person is." title="Urine color chart"/>
          <p:cNvPicPr>
            <a:picLocks noGrp="1" noChangeAspect="1" noChangeArrowheads="1"/>
          </p:cNvPicPr>
          <p:nvPr>
            <p:ph idx="10"/>
          </p:nvPr>
        </p:nvPicPr>
        <p:blipFill>
          <a:blip r:embed="rId4"/>
          <a:srcRect/>
          <a:stretch>
            <a:fillRect/>
          </a:stretch>
        </p:blipFill>
        <p:spPr>
          <a:xfrm>
            <a:off x="457200" y="764381"/>
            <a:ext cx="5908675" cy="51768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Title 1"/>
          <p:cNvSpPr>
            <a:spLocks noGrp="1"/>
          </p:cNvSpPr>
          <p:nvPr>
            <p:ph type="title"/>
          </p:nvPr>
        </p:nvSpPr>
        <p:spPr>
          <a:xfrm>
            <a:off x="2171700" y="76201"/>
            <a:ext cx="7848600" cy="639763"/>
          </a:xfrm>
        </p:spPr>
        <p:txBody>
          <a:bodyPr/>
          <a:lstStyle/>
          <a:p>
            <a:pPr algn="ctr" eaLnBrk="1" hangingPunct="1"/>
            <a:r>
              <a:rPr lang="en-US" altLang="en-US" b="0" dirty="0" smtClean="0">
                <a:solidFill>
                  <a:schemeClr val="tx1"/>
                </a:solidFill>
              </a:rPr>
              <a:t> You can monitor </a:t>
            </a:r>
            <a:r>
              <a:rPr lang="en-US" altLang="en-US" b="0" dirty="0">
                <a:solidFill>
                  <a:schemeClr val="tx1"/>
                </a:solidFill>
              </a:rPr>
              <a:t>y</a:t>
            </a:r>
            <a:r>
              <a:rPr lang="en-US" altLang="en-US" b="0" dirty="0" smtClean="0">
                <a:solidFill>
                  <a:schemeClr val="tx1"/>
                </a:solidFill>
              </a:rPr>
              <a:t>ourself by </a:t>
            </a:r>
            <a:r>
              <a:rPr lang="en-US" altLang="en-US" b="0" dirty="0">
                <a:solidFill>
                  <a:schemeClr val="tx1"/>
                </a:solidFill>
              </a:rPr>
              <a:t>u</a:t>
            </a:r>
            <a:r>
              <a:rPr lang="en-US" altLang="en-US" b="0" dirty="0" smtClean="0">
                <a:solidFill>
                  <a:schemeClr val="tx1"/>
                </a:solidFill>
              </a:rPr>
              <a:t>rine </a:t>
            </a:r>
            <a:r>
              <a:rPr lang="en-US" altLang="en-US" b="0" dirty="0">
                <a:solidFill>
                  <a:schemeClr val="tx1"/>
                </a:solidFill>
              </a:rPr>
              <a:t>c</a:t>
            </a:r>
            <a:r>
              <a:rPr lang="en-US" altLang="en-US" b="0" dirty="0" smtClean="0">
                <a:solidFill>
                  <a:schemeClr val="tx1"/>
                </a:solidFill>
              </a:rPr>
              <a:t>olor </a:t>
            </a:r>
          </a:p>
        </p:txBody>
      </p:sp>
    </p:spTree>
    <p:custDataLst>
      <p:tags r:id="rId1"/>
    </p:custDataLst>
    <p:extLst>
      <p:ext uri="{BB962C8B-B14F-4D97-AF65-F5344CB8AC3E}">
        <p14:creationId xmlns:p14="http://schemas.microsoft.com/office/powerpoint/2010/main" val="1712051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5400" y="4027808"/>
            <a:ext cx="1917513" cy="307777"/>
          </a:xfrm>
          <a:prstGeom prst="rect">
            <a:avLst/>
          </a:prstGeom>
          <a:noFill/>
        </p:spPr>
        <p:txBody>
          <a:bodyPr wrap="none" rtlCol="0">
            <a:spAutoFit/>
          </a:bodyPr>
          <a:lstStyle/>
          <a:p>
            <a:r>
              <a:rPr lang="en-US" sz="1400" dirty="0" smtClean="0"/>
              <a:t>Image from </a:t>
            </a:r>
            <a:r>
              <a:rPr lang="en-US" sz="1400" dirty="0" err="1" smtClean="0"/>
              <a:t>CalOSHA</a:t>
            </a:r>
            <a:endParaRPr lang="en-US" sz="1400" dirty="0" smtClean="0"/>
          </a:p>
        </p:txBody>
      </p:sp>
      <p:pic>
        <p:nvPicPr>
          <p:cNvPr id="11" name="object 9" descr="Stopwatch labeled &quot;10 minutes.&quot;" title="10 Minute">
            <a:extLst>
              <a:ext uri="{FF2B5EF4-FFF2-40B4-BE49-F238E27FC236}">
                <a16:creationId xmlns:a16="http://schemas.microsoft.com/office/drawing/2014/main" id="{CE0603D0-4915-4EAD-952B-6BF221F19743}"/>
              </a:ext>
            </a:extLst>
          </p:cNvPr>
          <p:cNvPicPr/>
          <p:nvPr/>
        </p:nvPicPr>
        <p:blipFill>
          <a:blip r:embed="rId4" cstate="print"/>
          <a:stretch>
            <a:fillRect/>
          </a:stretch>
        </p:blipFill>
        <p:spPr>
          <a:xfrm>
            <a:off x="8511636" y="1981200"/>
            <a:ext cx="2725041" cy="2046608"/>
          </a:xfrm>
          <a:prstGeom prst="rect">
            <a:avLst/>
          </a:prstGeom>
        </p:spPr>
      </p:pic>
      <p:sp>
        <p:nvSpPr>
          <p:cNvPr id="56324" name="Content Placeholder 2"/>
          <p:cNvSpPr>
            <a:spLocks noGrp="1"/>
          </p:cNvSpPr>
          <p:nvPr>
            <p:ph idx="10"/>
          </p:nvPr>
        </p:nvSpPr>
        <p:spPr>
          <a:xfrm>
            <a:off x="685799" y="639763"/>
            <a:ext cx="7825837" cy="5608637"/>
          </a:xfrm>
        </p:spPr>
        <p:txBody>
          <a:bodyPr/>
          <a:lstStyle/>
          <a:p>
            <a:r>
              <a:rPr lang="en-US" altLang="en-US" dirty="0" smtClean="0"/>
              <a:t>Remove any unnecessary clothing or PPE. It allows sweat to evaporate and your body to cool off</a:t>
            </a:r>
          </a:p>
          <a:p>
            <a:r>
              <a:rPr lang="en-US" altLang="en-US" dirty="0" smtClean="0"/>
              <a:t>Rest in the shade or a cool area</a:t>
            </a:r>
          </a:p>
          <a:p>
            <a:r>
              <a:rPr lang="en-US" altLang="en-US" dirty="0" smtClean="0"/>
              <a:t>Drink cool water</a:t>
            </a:r>
          </a:p>
          <a:p>
            <a:r>
              <a:rPr lang="en-US" altLang="en-US" dirty="0" smtClean="0"/>
              <a:t>At 89⁰ F, mandatory cool-down rest period of at least 10 minutes every 2 hours</a:t>
            </a:r>
          </a:p>
          <a:p>
            <a:r>
              <a:rPr lang="en-US" altLang="en-US" dirty="0" smtClean="0"/>
              <a:t>You are encouraged and allowed to take preventative cool-down rest periods at other times when L&amp;I’s heat rule applies</a:t>
            </a:r>
          </a:p>
          <a:p>
            <a:r>
              <a:rPr lang="en-US" altLang="en-US" dirty="0" smtClean="0"/>
              <a:t>Cool-down rest periods are paid work time unless taken during a meal</a:t>
            </a:r>
          </a:p>
          <a:p>
            <a:endParaRPr lang="en-US" altLang="en-US" dirty="0" smtClean="0"/>
          </a:p>
        </p:txBody>
      </p:sp>
      <p:sp>
        <p:nvSpPr>
          <p:cNvPr id="10" name="Title 9"/>
          <p:cNvSpPr>
            <a:spLocks noGrp="1"/>
          </p:cNvSpPr>
          <p:nvPr>
            <p:ph type="title"/>
          </p:nvPr>
        </p:nvSpPr>
        <p:spPr>
          <a:xfrm>
            <a:off x="13447" y="0"/>
            <a:ext cx="12178553" cy="639763"/>
          </a:xfrm>
        </p:spPr>
        <p:txBody>
          <a:bodyPr/>
          <a:lstStyle/>
          <a:p>
            <a:pPr algn="ctr"/>
            <a:r>
              <a:rPr lang="en-US" dirty="0"/>
              <a:t>Taking </a:t>
            </a:r>
            <a:r>
              <a:rPr lang="en-US" dirty="0" smtClean="0"/>
              <a:t>Breaks</a:t>
            </a:r>
            <a:endParaRPr lang="en-US" dirty="0"/>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11046617" y="5511007"/>
            <a:ext cx="1379538" cy="307975"/>
          </a:xfrm>
          <a:prstGeom prst="rect">
            <a:avLst/>
          </a:prstGeom>
          <a:solidFill>
            <a:srgbClr val="243036"/>
          </a:solidFill>
        </p:spPr>
        <p:txBody>
          <a:bodyPr wrap="none">
            <a:spAutoFit/>
          </a:bodyPr>
          <a:lstStyle/>
          <a:p>
            <a:pPr>
              <a:defRPr/>
            </a:pPr>
            <a:r>
              <a:rPr lang="en-US" sz="1400" dirty="0">
                <a:solidFill>
                  <a:schemeClr val="bg1">
                    <a:lumMod val="85000"/>
                  </a:schemeClr>
                </a:solidFill>
              </a:rPr>
              <a:t>Photo from L&amp;I</a:t>
            </a:r>
          </a:p>
        </p:txBody>
      </p:sp>
      <p:pic>
        <p:nvPicPr>
          <p:cNvPr id="2" name="Picture 1" descr="A firefighter drinks water and removed his personal protective equipment during a break." title="Worker drinking water."/>
          <p:cNvPicPr>
            <a:picLocks noChangeAspect="1"/>
          </p:cNvPicPr>
          <p:nvPr/>
        </p:nvPicPr>
        <p:blipFill>
          <a:blip r:embed="rId4"/>
          <a:stretch>
            <a:fillRect/>
          </a:stretch>
        </p:blipFill>
        <p:spPr>
          <a:xfrm>
            <a:off x="6867524" y="792163"/>
            <a:ext cx="4714875" cy="5562600"/>
          </a:xfrm>
          <a:prstGeom prst="rect">
            <a:avLst/>
          </a:prstGeom>
        </p:spPr>
      </p:pic>
      <p:sp>
        <p:nvSpPr>
          <p:cNvPr id="49155" name="Content Placeholder 2"/>
          <p:cNvSpPr>
            <a:spLocks noGrp="1"/>
          </p:cNvSpPr>
          <p:nvPr>
            <p:ph idx="10"/>
          </p:nvPr>
        </p:nvSpPr>
        <p:spPr>
          <a:xfrm>
            <a:off x="304800" y="1554162"/>
            <a:ext cx="6248400" cy="4465638"/>
          </a:xfrm>
        </p:spPr>
        <p:txBody>
          <a:bodyPr/>
          <a:lstStyle/>
          <a:p>
            <a:pPr>
              <a:spcBef>
                <a:spcPts val="600"/>
              </a:spcBef>
              <a:spcAft>
                <a:spcPts val="600"/>
              </a:spcAft>
            </a:pPr>
            <a:r>
              <a:rPr lang="en-US" altLang="en-US" dirty="0"/>
              <a:t>Tell the person in </a:t>
            </a:r>
            <a:r>
              <a:rPr lang="en-US" altLang="en-US" dirty="0" smtClean="0"/>
              <a:t>charge or co-workers </a:t>
            </a:r>
            <a:r>
              <a:rPr lang="en-US" altLang="en-US" dirty="0"/>
              <a:t>that you need a </a:t>
            </a:r>
            <a:r>
              <a:rPr lang="en-US" altLang="en-US" dirty="0" smtClean="0"/>
              <a:t>break from the heat.</a:t>
            </a:r>
            <a:endParaRPr lang="en-US" altLang="en-US" dirty="0"/>
          </a:p>
          <a:p>
            <a:pPr>
              <a:spcBef>
                <a:spcPts val="600"/>
              </a:spcBef>
              <a:spcAft>
                <a:spcPts val="600"/>
              </a:spcAft>
            </a:pPr>
            <a:r>
              <a:rPr lang="en-US" altLang="en-US" dirty="0" smtClean="0"/>
              <a:t>Remove unnecessary clothing and any PPE being worn.</a:t>
            </a:r>
            <a:endParaRPr lang="en-US" altLang="en-US" dirty="0"/>
          </a:p>
          <a:p>
            <a:pPr>
              <a:spcBef>
                <a:spcPts val="600"/>
              </a:spcBef>
              <a:spcAft>
                <a:spcPts val="600"/>
              </a:spcAft>
            </a:pPr>
            <a:r>
              <a:rPr lang="en-US" altLang="en-US" dirty="0"/>
              <a:t>Move to a cool, shady area.</a:t>
            </a:r>
          </a:p>
          <a:p>
            <a:pPr>
              <a:spcBef>
                <a:spcPts val="600"/>
              </a:spcBef>
              <a:spcAft>
                <a:spcPts val="600"/>
              </a:spcAft>
            </a:pPr>
            <a:r>
              <a:rPr lang="en-US" altLang="en-US" dirty="0" smtClean="0"/>
              <a:t>Drink </a:t>
            </a:r>
            <a:r>
              <a:rPr lang="en-US" altLang="en-US" dirty="0"/>
              <a:t>cool water or an acceptable beverage</a:t>
            </a:r>
            <a:r>
              <a:rPr lang="en-US" altLang="en-US" dirty="0" smtClean="0"/>
              <a:t>.</a:t>
            </a:r>
          </a:p>
        </p:txBody>
      </p:sp>
      <p:sp>
        <p:nvSpPr>
          <p:cNvPr id="49154" name="Title 1"/>
          <p:cNvSpPr>
            <a:spLocks noGrp="1"/>
          </p:cNvSpPr>
          <p:nvPr>
            <p:ph type="title"/>
          </p:nvPr>
        </p:nvSpPr>
        <p:spPr>
          <a:xfrm>
            <a:off x="0" y="0"/>
            <a:ext cx="12192000" cy="639763"/>
          </a:xfrm>
        </p:spPr>
        <p:txBody>
          <a:bodyPr/>
          <a:lstStyle/>
          <a:p>
            <a:pPr algn="ctr"/>
            <a:r>
              <a:rPr lang="en-US" altLang="en-US" b="0" dirty="0" smtClean="0">
                <a:solidFill>
                  <a:schemeClr val="tx1"/>
                </a:solidFill>
              </a:rPr>
              <a:t>What to do if you experience heat illness symptoms</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3" name="TextBox 8"/>
          <p:cNvSpPr txBox="1">
            <a:spLocks noChangeArrowheads="1"/>
          </p:cNvSpPr>
          <p:nvPr/>
        </p:nvSpPr>
        <p:spPr bwMode="auto">
          <a:xfrm>
            <a:off x="9817100" y="6550025"/>
            <a:ext cx="2374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Tx/>
              <a:buNone/>
            </a:pPr>
            <a:r>
              <a:rPr lang="en-US" altLang="en-US" sz="1400" dirty="0" smtClean="0"/>
              <a:t>Illustration </a:t>
            </a:r>
            <a:r>
              <a:rPr lang="en-US" altLang="en-US" sz="1400" dirty="0"/>
              <a:t>from Cal/OSHA</a:t>
            </a:r>
          </a:p>
        </p:txBody>
      </p:sp>
      <p:pic>
        <p:nvPicPr>
          <p:cNvPr id="2" name="Picture 1" descr="Figure of sweaty worker with one hand on his head and a worker on the background watching over." title="Field workers"/>
          <p:cNvPicPr>
            <a:picLocks noChangeAspect="1"/>
          </p:cNvPicPr>
          <p:nvPr/>
        </p:nvPicPr>
        <p:blipFill>
          <a:blip r:embed="rId4"/>
          <a:stretch>
            <a:fillRect/>
          </a:stretch>
        </p:blipFill>
        <p:spPr>
          <a:xfrm>
            <a:off x="8062638" y="-1"/>
            <a:ext cx="4129363" cy="6550025"/>
          </a:xfrm>
          <a:prstGeom prst="rect">
            <a:avLst/>
          </a:prstGeom>
        </p:spPr>
      </p:pic>
      <p:sp>
        <p:nvSpPr>
          <p:cNvPr id="4" name="Rounded Rectangle 3" descr="Have the person sit or lie down in a cooler area. Give cool water or other cool beverage to drink. " title="Option 2"/>
          <p:cNvSpPr/>
          <p:nvPr/>
        </p:nvSpPr>
        <p:spPr>
          <a:xfrm>
            <a:off x="1707219" y="5105400"/>
            <a:ext cx="4876800" cy="1219200"/>
          </a:xfrm>
          <a:prstGeom prst="roundRect">
            <a:avLst/>
          </a:prstGeom>
          <a:solidFill>
            <a:srgbClr val="0936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rPr>
              <a:t>3</a:t>
            </a:r>
            <a:r>
              <a:rPr lang="en-US" sz="2400" dirty="0" smtClean="0">
                <a:solidFill>
                  <a:schemeClr val="bg1"/>
                </a:solidFill>
              </a:rPr>
              <a:t>. Have </a:t>
            </a:r>
            <a:r>
              <a:rPr lang="en-US" sz="2400" dirty="0">
                <a:solidFill>
                  <a:schemeClr val="bg1"/>
                </a:solidFill>
              </a:rPr>
              <a:t>the person sit or lie down in a cooler area. Give cool water or other cool beverage to drink. </a:t>
            </a:r>
          </a:p>
        </p:txBody>
      </p:sp>
      <p:sp>
        <p:nvSpPr>
          <p:cNvPr id="6" name="Rounded Rectangle 5" descr="Suggest to get a break and drink some cool water. " title="Option 3"/>
          <p:cNvSpPr/>
          <p:nvPr/>
        </p:nvSpPr>
        <p:spPr>
          <a:xfrm>
            <a:off x="1600200" y="3287711"/>
            <a:ext cx="4876800" cy="990600"/>
          </a:xfrm>
          <a:prstGeom prst="roundRect">
            <a:avLst/>
          </a:prstGeom>
          <a:solidFill>
            <a:srgbClr val="0936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rPr>
              <a:t>2</a:t>
            </a:r>
            <a:r>
              <a:rPr lang="en-US" sz="2400" dirty="0" smtClean="0">
                <a:solidFill>
                  <a:schemeClr val="bg1"/>
                </a:solidFill>
              </a:rPr>
              <a:t>. Tell the foreman or crew leader. </a:t>
            </a:r>
            <a:endParaRPr lang="en-US" sz="2400" dirty="0">
              <a:solidFill>
                <a:schemeClr val="bg1"/>
              </a:solidFill>
            </a:endParaRPr>
          </a:p>
        </p:txBody>
      </p:sp>
      <p:sp>
        <p:nvSpPr>
          <p:cNvPr id="5" name="Rounded Rectangle 4" descr="Keep working. " title="Option 1"/>
          <p:cNvSpPr/>
          <p:nvPr/>
        </p:nvSpPr>
        <p:spPr>
          <a:xfrm>
            <a:off x="1600200" y="1828800"/>
            <a:ext cx="4876800" cy="838200"/>
          </a:xfrm>
          <a:prstGeom prst="roundRect">
            <a:avLst/>
          </a:prstGeom>
          <a:solidFill>
            <a:srgbClr val="0936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bg1"/>
                </a:solidFill>
              </a:rPr>
              <a:t>1. Keep </a:t>
            </a:r>
            <a:r>
              <a:rPr lang="en-US" sz="2400" dirty="0">
                <a:solidFill>
                  <a:schemeClr val="bg1"/>
                </a:solidFill>
              </a:rPr>
              <a:t>working. </a:t>
            </a:r>
          </a:p>
        </p:txBody>
      </p:sp>
      <p:sp>
        <p:nvSpPr>
          <p:cNvPr id="87042" name="Title 1"/>
          <p:cNvSpPr>
            <a:spLocks noGrp="1"/>
          </p:cNvSpPr>
          <p:nvPr>
            <p:ph type="title"/>
          </p:nvPr>
        </p:nvSpPr>
        <p:spPr>
          <a:xfrm>
            <a:off x="30819" y="0"/>
            <a:ext cx="8031819" cy="1173163"/>
          </a:xfrm>
        </p:spPr>
        <p:txBody>
          <a:bodyPr/>
          <a:lstStyle/>
          <a:p>
            <a:r>
              <a:rPr lang="en-US" altLang="en-US" b="0" dirty="0" smtClean="0">
                <a:solidFill>
                  <a:schemeClr val="tx1"/>
                </a:solidFill>
              </a:rPr>
              <a:t>What would you do if a co-worker shows signs of heat illness?</a:t>
            </a:r>
          </a:p>
        </p:txBody>
      </p:sp>
    </p:spTree>
    <p:custDataLst>
      <p:tags r:id="rId1"/>
    </p:custDataLst>
    <p:extLst>
      <p:ext uri="{BB962C8B-B14F-4D97-AF65-F5344CB8AC3E}">
        <p14:creationId xmlns:p14="http://schemas.microsoft.com/office/powerpoint/2010/main" val="181943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86800" y="6124515"/>
            <a:ext cx="1911101" cy="215444"/>
          </a:xfrm>
          <a:prstGeom prst="rect">
            <a:avLst/>
          </a:prstGeom>
        </p:spPr>
        <p:txBody>
          <a:bodyPr wrap="none">
            <a:spAutoFit/>
          </a:bodyPr>
          <a:lstStyle/>
          <a:p>
            <a:r>
              <a:rPr lang="en-US" sz="800" dirty="0"/>
              <a:t>Photo my Medline Plus and A.D. A. M</a:t>
            </a:r>
          </a:p>
        </p:txBody>
      </p:sp>
      <p:pic>
        <p:nvPicPr>
          <p:cNvPr id="4" name="Picture 3" descr="graphic of person laying on ground and first aid measures to cool him down" title="treating heat stroke"/>
          <p:cNvPicPr>
            <a:picLocks noChangeAspect="1"/>
          </p:cNvPicPr>
          <p:nvPr/>
        </p:nvPicPr>
        <p:blipFill>
          <a:blip r:embed="rId4"/>
          <a:stretch>
            <a:fillRect/>
          </a:stretch>
        </p:blipFill>
        <p:spPr>
          <a:xfrm>
            <a:off x="6553200" y="1434974"/>
            <a:ext cx="5560182" cy="4456476"/>
          </a:xfrm>
          <a:prstGeom prst="rect">
            <a:avLst/>
          </a:prstGeom>
        </p:spPr>
      </p:pic>
      <p:sp>
        <p:nvSpPr>
          <p:cNvPr id="2" name="Rectangle 1"/>
          <p:cNvSpPr/>
          <p:nvPr/>
        </p:nvSpPr>
        <p:spPr>
          <a:xfrm>
            <a:off x="127000" y="1256876"/>
            <a:ext cx="6400800" cy="4447371"/>
          </a:xfrm>
          <a:prstGeom prst="rect">
            <a:avLst/>
          </a:prstGeom>
        </p:spPr>
        <p:txBody>
          <a:bodyPr wrap="square">
            <a:spAutoFit/>
          </a:bodyPr>
          <a:lstStyle/>
          <a:p>
            <a:r>
              <a:rPr lang="en-US" sz="2800" dirty="0"/>
              <a:t>Call </a:t>
            </a:r>
            <a:r>
              <a:rPr lang="en-US" sz="2800" dirty="0" smtClean="0"/>
              <a:t>foreman or crew leader </a:t>
            </a:r>
            <a:r>
              <a:rPr lang="en-US" sz="2800" dirty="0"/>
              <a:t>immediately if a worker loses consciousness or appears confused</a:t>
            </a:r>
            <a:r>
              <a:rPr lang="en-US" sz="2800" dirty="0" smtClean="0"/>
              <a:t>.</a:t>
            </a:r>
          </a:p>
          <a:p>
            <a:endParaRPr lang="en-US" sz="1100" dirty="0"/>
          </a:p>
          <a:p>
            <a:r>
              <a:rPr lang="en-US" sz="2800" dirty="0" smtClean="0"/>
              <a:t>Remove extra clothing and PPE if worn.</a:t>
            </a:r>
          </a:p>
          <a:p>
            <a:endParaRPr lang="en-US" sz="1000" dirty="0"/>
          </a:p>
          <a:p>
            <a:r>
              <a:rPr lang="en-US" sz="2800" dirty="0" smtClean="0"/>
              <a:t>Place </a:t>
            </a:r>
            <a:r>
              <a:rPr lang="en-US" sz="2800" dirty="0"/>
              <a:t>ice </a:t>
            </a:r>
            <a:r>
              <a:rPr lang="en-US" sz="2800" dirty="0" smtClean="0"/>
              <a:t>packs or wet towels </a:t>
            </a:r>
            <a:r>
              <a:rPr lang="en-US" sz="2800" dirty="0"/>
              <a:t>over the body if available. The goal is to reduce the body temperature. </a:t>
            </a:r>
            <a:endParaRPr lang="en-US" sz="2800" dirty="0" smtClean="0"/>
          </a:p>
          <a:p>
            <a:endParaRPr lang="en-US" sz="1000" dirty="0"/>
          </a:p>
          <a:p>
            <a:r>
              <a:rPr lang="en-US" sz="2800" dirty="0" smtClean="0"/>
              <a:t>Don’t leave the person alone.</a:t>
            </a:r>
            <a:endParaRPr lang="en-US" sz="2800" dirty="0"/>
          </a:p>
        </p:txBody>
      </p:sp>
      <p:sp>
        <p:nvSpPr>
          <p:cNvPr id="5" name="TextBox 4"/>
          <p:cNvSpPr txBox="1"/>
          <p:nvPr/>
        </p:nvSpPr>
        <p:spPr>
          <a:xfrm>
            <a:off x="1524000" y="795211"/>
            <a:ext cx="8915400" cy="461665"/>
          </a:xfrm>
          <a:prstGeom prst="rect">
            <a:avLst/>
          </a:prstGeom>
          <a:noFill/>
        </p:spPr>
        <p:txBody>
          <a:bodyPr wrap="square" rtlCol="0">
            <a:spAutoFit/>
          </a:bodyPr>
          <a:lstStyle/>
          <a:p>
            <a:pPr algn="ctr"/>
            <a:r>
              <a:rPr lang="en-US" sz="2400" dirty="0" smtClean="0">
                <a:solidFill>
                  <a:srgbClr val="FF0000"/>
                </a:solidFill>
              </a:rPr>
              <a:t>The person needs to be immediately and rapidly cooled down.</a:t>
            </a:r>
            <a:endParaRPr lang="en-US" sz="2400" dirty="0">
              <a:solidFill>
                <a:srgbClr val="FF0000"/>
              </a:solidFill>
            </a:endParaRPr>
          </a:p>
        </p:txBody>
      </p:sp>
      <p:sp>
        <p:nvSpPr>
          <p:cNvPr id="49154" name="Title 1"/>
          <p:cNvSpPr>
            <a:spLocks noGrp="1"/>
          </p:cNvSpPr>
          <p:nvPr>
            <p:ph type="title"/>
          </p:nvPr>
        </p:nvSpPr>
        <p:spPr>
          <a:xfrm>
            <a:off x="0" y="38915"/>
            <a:ext cx="12192000" cy="639763"/>
          </a:xfrm>
        </p:spPr>
        <p:txBody>
          <a:bodyPr/>
          <a:lstStyle/>
          <a:p>
            <a:pPr algn="ctr"/>
            <a:r>
              <a:rPr lang="en-US" altLang="en-US" b="0" dirty="0" smtClean="0">
                <a:solidFill>
                  <a:schemeClr val="tx1"/>
                </a:solidFill>
              </a:rPr>
              <a:t>What to do if a co-worker is showing heat stroke symptoms</a:t>
            </a:r>
          </a:p>
        </p:txBody>
      </p:sp>
    </p:spTree>
    <p:custDataLst>
      <p:tags r:id="rId1"/>
    </p:custDataLst>
    <p:extLst>
      <p:ext uri="{BB962C8B-B14F-4D97-AF65-F5344CB8AC3E}">
        <p14:creationId xmlns:p14="http://schemas.microsoft.com/office/powerpoint/2010/main" val="2002795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ambulance" title="ambulance"/>
          <p:cNvPicPr>
            <a:picLocks noChangeAspect="1"/>
          </p:cNvPicPr>
          <p:nvPr/>
        </p:nvPicPr>
        <p:blipFill>
          <a:blip r:embed="rId4"/>
          <a:stretch>
            <a:fillRect/>
          </a:stretch>
        </p:blipFill>
        <p:spPr>
          <a:xfrm>
            <a:off x="7543800" y="1371600"/>
            <a:ext cx="4529586" cy="3590925"/>
          </a:xfrm>
          <a:prstGeom prst="rect">
            <a:avLst/>
          </a:prstGeom>
        </p:spPr>
      </p:pic>
      <p:sp>
        <p:nvSpPr>
          <p:cNvPr id="46084" name="Rectangle 3"/>
          <p:cNvSpPr>
            <a:spLocks noGrp="1" noChangeArrowheads="1"/>
          </p:cNvSpPr>
          <p:nvPr>
            <p:ph idx="10"/>
          </p:nvPr>
        </p:nvSpPr>
        <p:spPr>
          <a:xfrm>
            <a:off x="76200" y="1066800"/>
            <a:ext cx="7239000" cy="4648200"/>
          </a:xfrm>
          <a:noFill/>
        </p:spPr>
        <p:txBody>
          <a:bodyPr/>
          <a:lstStyle/>
          <a:p>
            <a:pPr lvl="1" eaLnBrk="1" hangingPunct="1">
              <a:buClr>
                <a:srgbClr val="CC0000"/>
              </a:buClr>
              <a:buFont typeface="Wingdings" panose="05000000000000000000" pitchFamily="2" charset="2"/>
              <a:buChar char="§"/>
              <a:defRPr/>
            </a:pPr>
            <a:endParaRPr lang="en-US" altLang="en-US" dirty="0" smtClean="0">
              <a:solidFill>
                <a:schemeClr val="bg1"/>
              </a:solidFill>
            </a:endParaRPr>
          </a:p>
          <a:p>
            <a:pPr lvl="1" eaLnBrk="1" hangingPunct="1">
              <a:buClr>
                <a:srgbClr val="CC0000"/>
              </a:buClr>
              <a:buFont typeface="Wingdings" panose="05000000000000000000" pitchFamily="2" charset="2"/>
              <a:buChar char="§"/>
              <a:defRPr/>
            </a:pPr>
            <a:r>
              <a:rPr lang="en-US" altLang="en-US" sz="2800" dirty="0" smtClean="0"/>
              <a:t>Notify </a:t>
            </a:r>
            <a:r>
              <a:rPr lang="en-US" altLang="en-US" sz="2800" u="sng" dirty="0" smtClean="0"/>
              <a:t>security (253) 879-3311 </a:t>
            </a:r>
            <a:r>
              <a:rPr lang="en-US" altLang="en-US" sz="2800" dirty="0" smtClean="0"/>
              <a:t>and call </a:t>
            </a:r>
            <a:r>
              <a:rPr lang="en-US" altLang="en-US" sz="2800" u="sng" dirty="0" smtClean="0"/>
              <a:t>911</a:t>
            </a:r>
            <a:r>
              <a:rPr lang="en-US" altLang="en-US" sz="2800" dirty="0" smtClean="0"/>
              <a:t> if there is an emergency.</a:t>
            </a:r>
          </a:p>
          <a:p>
            <a:pPr eaLnBrk="1" hangingPunct="1">
              <a:defRPr/>
            </a:pPr>
            <a:endParaRPr lang="en-US" altLang="en-US" dirty="0" smtClean="0"/>
          </a:p>
          <a:p>
            <a:pPr lvl="1" eaLnBrk="1" hangingPunct="1">
              <a:buClr>
                <a:srgbClr val="CC0000"/>
              </a:buClr>
              <a:buFont typeface="Wingdings" panose="05000000000000000000" pitchFamily="2" charset="2"/>
              <a:buChar char="§"/>
              <a:defRPr/>
            </a:pPr>
            <a:r>
              <a:rPr lang="en-US" altLang="en-US" sz="2800" dirty="0" smtClean="0"/>
              <a:t>Know how to give directions to your location if emergency services ask.</a:t>
            </a:r>
          </a:p>
          <a:p>
            <a:pPr lvl="1" eaLnBrk="1" hangingPunct="1">
              <a:buClr>
                <a:srgbClr val="CC0000"/>
              </a:buClr>
              <a:buFont typeface="Wingdings" panose="05000000000000000000" pitchFamily="2" charset="2"/>
              <a:buChar char="§"/>
              <a:defRPr/>
            </a:pPr>
            <a:endParaRPr lang="en-US" altLang="en-US" sz="2800" dirty="0"/>
          </a:p>
          <a:p>
            <a:pPr lvl="1" eaLnBrk="1" hangingPunct="1">
              <a:buClr>
                <a:srgbClr val="CC0000"/>
              </a:buClr>
              <a:buFont typeface="Wingdings" panose="05000000000000000000" pitchFamily="2" charset="2"/>
              <a:buChar char="§"/>
              <a:defRPr/>
            </a:pPr>
            <a:r>
              <a:rPr lang="en-US" altLang="en-US" sz="2800" dirty="0" smtClean="0"/>
              <a:t>Provide first aid to person as needed, while waiting. </a:t>
            </a:r>
          </a:p>
          <a:p>
            <a:pPr eaLnBrk="1" hangingPunct="1">
              <a:defRPr/>
            </a:pPr>
            <a:endParaRPr lang="en-US" altLang="en-US" dirty="0" smtClean="0"/>
          </a:p>
          <a:p>
            <a:pPr eaLnBrk="1" hangingPunct="1">
              <a:defRPr/>
            </a:pPr>
            <a:endParaRPr lang="en-US" altLang="en-US" sz="3200" dirty="0"/>
          </a:p>
        </p:txBody>
      </p:sp>
      <p:sp>
        <p:nvSpPr>
          <p:cNvPr id="46083" name="Rectangle 2"/>
          <p:cNvSpPr>
            <a:spLocks noGrp="1" noChangeArrowheads="1"/>
          </p:cNvSpPr>
          <p:nvPr>
            <p:ph type="title"/>
          </p:nvPr>
        </p:nvSpPr>
        <p:spPr>
          <a:xfrm>
            <a:off x="0" y="0"/>
            <a:ext cx="12153900" cy="639763"/>
          </a:xfrm>
        </p:spPr>
        <p:txBody>
          <a:bodyPr/>
          <a:lstStyle/>
          <a:p>
            <a:pPr algn="ctr" eaLnBrk="1" hangingPunct="1"/>
            <a:r>
              <a:rPr lang="en-US" altLang="en-US" b="0" dirty="0" smtClean="0">
                <a:solidFill>
                  <a:schemeClr val="tx1"/>
                </a:solidFill>
              </a:rPr>
              <a:t>Emergency Medical Services</a:t>
            </a:r>
          </a:p>
        </p:txBody>
      </p:sp>
    </p:spTree>
    <p:custDataLst>
      <p:tags r:id="rId1"/>
    </p:custDataLst>
    <p:extLst>
      <p:ext uri="{BB962C8B-B14F-4D97-AF65-F5344CB8AC3E}">
        <p14:creationId xmlns:p14="http://schemas.microsoft.com/office/powerpoint/2010/main" val="1890702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1117600" y="1676401"/>
            <a:ext cx="4826000" cy="914399"/>
          </a:xfrm>
        </p:spPr>
        <p:txBody>
          <a:bodyPr/>
          <a:lstStyle/>
          <a:p>
            <a:pPr marL="514350" indent="-514350">
              <a:buFont typeface="+mj-lt"/>
              <a:buAutoNum type="arabicPeriod"/>
            </a:pPr>
            <a:r>
              <a:rPr lang="en-US" altLang="en-US" dirty="0"/>
              <a:t>Soda and coffee are the best way to hydrate</a:t>
            </a:r>
            <a:r>
              <a:rPr lang="en-US" altLang="en-US" dirty="0" smtClean="0"/>
              <a:t>.</a:t>
            </a:r>
          </a:p>
          <a:p>
            <a:pPr marL="0" indent="0">
              <a:buNone/>
            </a:pPr>
            <a:endParaRPr lang="en-US" altLang="en-US" dirty="0" smtClean="0"/>
          </a:p>
          <a:p>
            <a:pPr marL="0" indent="0">
              <a:buNone/>
            </a:pPr>
            <a:endParaRPr lang="en-US" dirty="0"/>
          </a:p>
          <a:p>
            <a:pPr marL="0" indent="0">
              <a:buNone/>
            </a:pPr>
            <a:endParaRPr lang="en-US" dirty="0"/>
          </a:p>
        </p:txBody>
      </p:sp>
      <p:sp>
        <p:nvSpPr>
          <p:cNvPr id="6" name="TextBox 5"/>
          <p:cNvSpPr txBox="1"/>
          <p:nvPr/>
        </p:nvSpPr>
        <p:spPr>
          <a:xfrm>
            <a:off x="1524000" y="3429000"/>
            <a:ext cx="1219200" cy="381000"/>
          </a:xfrm>
          <a:prstGeom prst="rect">
            <a:avLst/>
          </a:prstGeom>
          <a:noFill/>
        </p:spPr>
        <p:txBody>
          <a:bodyPr wrap="square" rtlCol="0">
            <a:spAutoFit/>
          </a:bodyPr>
          <a:lstStyle/>
          <a:p>
            <a:r>
              <a:rPr lang="en-US" dirty="0" smtClean="0"/>
              <a:t>a. </a:t>
            </a:r>
            <a:r>
              <a:rPr lang="en-US" dirty="0" smtClean="0">
                <a:hlinkClick r:id="rId2" action="ppaction://hlinksldjump"/>
              </a:rPr>
              <a:t>True </a:t>
            </a:r>
            <a:endParaRPr lang="en-US" dirty="0"/>
          </a:p>
        </p:txBody>
      </p:sp>
      <p:sp>
        <p:nvSpPr>
          <p:cNvPr id="7" name="TextBox 6"/>
          <p:cNvSpPr txBox="1"/>
          <p:nvPr/>
        </p:nvSpPr>
        <p:spPr>
          <a:xfrm>
            <a:off x="1524000" y="3810000"/>
            <a:ext cx="1066800" cy="369332"/>
          </a:xfrm>
          <a:prstGeom prst="rect">
            <a:avLst/>
          </a:prstGeom>
          <a:noFill/>
        </p:spPr>
        <p:txBody>
          <a:bodyPr wrap="square" rtlCol="0">
            <a:spAutoFit/>
          </a:bodyPr>
          <a:lstStyle/>
          <a:p>
            <a:r>
              <a:rPr lang="en-US" dirty="0" smtClean="0"/>
              <a:t>b. </a:t>
            </a:r>
            <a:r>
              <a:rPr lang="en-US" dirty="0" smtClean="0">
                <a:hlinkClick r:id="rId3" action="ppaction://hlinksldjump"/>
              </a:rPr>
              <a:t>False</a:t>
            </a:r>
            <a:endParaRPr lang="en-US" dirty="0"/>
          </a:p>
        </p:txBody>
      </p:sp>
      <p:pic>
        <p:nvPicPr>
          <p:cNvPr id="8" name="Picture 7"/>
          <p:cNvPicPr>
            <a:picLocks noChangeAspect="1"/>
          </p:cNvPicPr>
          <p:nvPr/>
        </p:nvPicPr>
        <p:blipFill>
          <a:blip r:embed="rId4"/>
          <a:stretch>
            <a:fillRect/>
          </a:stretch>
        </p:blipFill>
        <p:spPr>
          <a:xfrm>
            <a:off x="6324600" y="1251466"/>
            <a:ext cx="4572000" cy="2743200"/>
          </a:xfrm>
          <a:prstGeom prst="rect">
            <a:avLst/>
          </a:prstGeom>
        </p:spPr>
      </p:pic>
    </p:spTree>
    <p:extLst>
      <p:ext uri="{BB962C8B-B14F-4D97-AF65-F5344CB8AC3E}">
        <p14:creationId xmlns:p14="http://schemas.microsoft.com/office/powerpoint/2010/main" val="1964023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Right! </a:t>
            </a:r>
            <a:endParaRPr lang="en-US" dirty="0"/>
          </a:p>
        </p:txBody>
      </p:sp>
      <p:sp>
        <p:nvSpPr>
          <p:cNvPr id="3" name="Content Placeholder 2"/>
          <p:cNvSpPr>
            <a:spLocks noGrp="1"/>
          </p:cNvSpPr>
          <p:nvPr>
            <p:ph idx="10"/>
          </p:nvPr>
        </p:nvSpPr>
        <p:spPr>
          <a:xfrm>
            <a:off x="1117600" y="1676401"/>
            <a:ext cx="4826000" cy="1600199"/>
          </a:xfrm>
        </p:spPr>
        <p:txBody>
          <a:bodyPr/>
          <a:lstStyle/>
          <a:p>
            <a:r>
              <a:rPr lang="en-US" altLang="en-US" dirty="0">
                <a:solidFill>
                  <a:srgbClr val="0070C0"/>
                </a:solidFill>
              </a:rPr>
              <a:t>False, water is. Avoid sugar and caffeine</a:t>
            </a:r>
            <a:r>
              <a:rPr lang="en-US" altLang="en-US" dirty="0" smtClean="0">
                <a:solidFill>
                  <a:srgbClr val="0070C0"/>
                </a:solidFill>
              </a:rPr>
              <a:t>.</a:t>
            </a:r>
          </a:p>
          <a:p>
            <a:pPr marL="0" indent="0">
              <a:buNone/>
            </a:pPr>
            <a:r>
              <a:rPr lang="en-US" dirty="0" smtClean="0">
                <a:solidFill>
                  <a:srgbClr val="0070C0"/>
                </a:solidFill>
                <a:hlinkClick r:id="rId2" action="ppaction://hlinksldjump"/>
              </a:rPr>
              <a:t>Continue quiz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381000"/>
            <a:ext cx="3810000" cy="3810000"/>
          </a:xfrm>
          <a:prstGeom prst="rect">
            <a:avLst/>
          </a:prstGeom>
          <a:ln>
            <a:noFill/>
          </a:ln>
          <a:effectLst>
            <a:softEdge rad="112500"/>
          </a:effectLst>
        </p:spPr>
      </p:pic>
    </p:spTree>
    <p:extLst>
      <p:ext uri="{BB962C8B-B14F-4D97-AF65-F5344CB8AC3E}">
        <p14:creationId xmlns:p14="http://schemas.microsoft.com/office/powerpoint/2010/main" val="3219130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en chalkboard" title="Chalkboa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0"/>
            <a:ext cx="12801600" cy="6864522"/>
          </a:xfrm>
          <a:prstGeom prst="rect">
            <a:avLst/>
          </a:prstGeom>
        </p:spPr>
      </p:pic>
      <p:sp>
        <p:nvSpPr>
          <p:cNvPr id="3" name="Content Placeholder 2"/>
          <p:cNvSpPr>
            <a:spLocks noGrp="1"/>
          </p:cNvSpPr>
          <p:nvPr>
            <p:ph idx="10"/>
          </p:nvPr>
        </p:nvSpPr>
        <p:spPr>
          <a:xfrm>
            <a:off x="952500" y="1043782"/>
            <a:ext cx="10287000" cy="5204618"/>
          </a:xfrm>
        </p:spPr>
        <p:txBody>
          <a:bodyPr/>
          <a:lstStyle/>
          <a:p>
            <a:pPr>
              <a:lnSpc>
                <a:spcPct val="150000"/>
              </a:lnSpc>
              <a:spcAft>
                <a:spcPts val="600"/>
              </a:spcAft>
              <a:buClr>
                <a:schemeClr val="bg1"/>
              </a:buClr>
            </a:pPr>
            <a:r>
              <a:rPr lang="en-US" dirty="0">
                <a:solidFill>
                  <a:schemeClr val="bg1"/>
                </a:solidFill>
              </a:rPr>
              <a:t>T</a:t>
            </a:r>
            <a:r>
              <a:rPr lang="en-US" dirty="0" smtClean="0">
                <a:solidFill>
                  <a:schemeClr val="bg1"/>
                </a:solidFill>
              </a:rPr>
              <a:t>emperatures this rule applies to</a:t>
            </a:r>
          </a:p>
          <a:p>
            <a:pPr>
              <a:lnSpc>
                <a:spcPct val="150000"/>
              </a:lnSpc>
              <a:spcAft>
                <a:spcPts val="600"/>
              </a:spcAft>
              <a:buClr>
                <a:schemeClr val="bg1"/>
              </a:buClr>
            </a:pPr>
            <a:r>
              <a:rPr lang="en-US" dirty="0" smtClean="0">
                <a:solidFill>
                  <a:schemeClr val="bg1"/>
                </a:solidFill>
              </a:rPr>
              <a:t>Factors that contribute to heat related illnesses</a:t>
            </a:r>
          </a:p>
          <a:p>
            <a:pPr>
              <a:lnSpc>
                <a:spcPct val="150000"/>
              </a:lnSpc>
              <a:spcAft>
                <a:spcPts val="600"/>
              </a:spcAft>
              <a:buClr>
                <a:schemeClr val="bg1"/>
              </a:buClr>
            </a:pPr>
            <a:r>
              <a:rPr lang="en-US" dirty="0" smtClean="0">
                <a:solidFill>
                  <a:schemeClr val="bg1"/>
                </a:solidFill>
              </a:rPr>
              <a:t>Signs </a:t>
            </a:r>
            <a:r>
              <a:rPr lang="en-US" dirty="0">
                <a:solidFill>
                  <a:schemeClr val="bg1"/>
                </a:solidFill>
              </a:rPr>
              <a:t>and symptoms </a:t>
            </a:r>
            <a:r>
              <a:rPr lang="en-US" dirty="0" smtClean="0">
                <a:solidFill>
                  <a:schemeClr val="bg1"/>
                </a:solidFill>
              </a:rPr>
              <a:t>of heat illnesses, </a:t>
            </a:r>
            <a:r>
              <a:rPr lang="en-US" dirty="0">
                <a:solidFill>
                  <a:schemeClr val="bg1"/>
                </a:solidFill>
              </a:rPr>
              <a:t>and how to </a:t>
            </a:r>
            <a:r>
              <a:rPr lang="en-US" dirty="0" smtClean="0">
                <a:solidFill>
                  <a:schemeClr val="bg1"/>
                </a:solidFill>
              </a:rPr>
              <a:t>respond</a:t>
            </a:r>
          </a:p>
          <a:p>
            <a:pPr>
              <a:lnSpc>
                <a:spcPct val="150000"/>
              </a:lnSpc>
              <a:spcAft>
                <a:spcPts val="600"/>
              </a:spcAft>
              <a:buClr>
                <a:schemeClr val="bg1"/>
              </a:buClr>
            </a:pPr>
            <a:r>
              <a:rPr lang="en-US" dirty="0" smtClean="0">
                <a:solidFill>
                  <a:schemeClr val="bg1"/>
                </a:solidFill>
              </a:rPr>
              <a:t>Actions you can take to prevent heat illnesses</a:t>
            </a:r>
          </a:p>
          <a:p>
            <a:pPr>
              <a:lnSpc>
                <a:spcPct val="150000"/>
              </a:lnSpc>
              <a:spcAft>
                <a:spcPts val="600"/>
              </a:spcAft>
              <a:buClr>
                <a:schemeClr val="bg1"/>
              </a:buClr>
            </a:pPr>
            <a:r>
              <a:rPr lang="en-US" dirty="0" smtClean="0">
                <a:solidFill>
                  <a:schemeClr val="bg1"/>
                </a:solidFill>
              </a:rPr>
              <a:t>Updates from the temporary Emergency </a:t>
            </a:r>
            <a:r>
              <a:rPr lang="en-US" dirty="0">
                <a:solidFill>
                  <a:schemeClr val="bg1"/>
                </a:solidFill>
              </a:rPr>
              <a:t>Outdoor Heat Exposure</a:t>
            </a:r>
            <a:r>
              <a:rPr lang="en-US" altLang="en-US" dirty="0">
                <a:solidFill>
                  <a:schemeClr val="bg1"/>
                </a:solidFill>
              </a:rPr>
              <a:t> rule </a:t>
            </a:r>
            <a:r>
              <a:rPr lang="en-US" altLang="en-US" dirty="0" smtClean="0">
                <a:solidFill>
                  <a:schemeClr val="bg1"/>
                </a:solidFill>
              </a:rPr>
              <a:t>effective June 15, 2022 through the end of September</a:t>
            </a:r>
            <a:endParaRPr lang="en-US" dirty="0" smtClean="0">
              <a:solidFill>
                <a:schemeClr val="bg1"/>
              </a:solidFill>
            </a:endParaRPr>
          </a:p>
          <a:p>
            <a:pPr>
              <a:spcAft>
                <a:spcPts val="600"/>
              </a:spcAft>
              <a:buClr>
                <a:schemeClr val="bg1"/>
              </a:buClr>
            </a:pPr>
            <a:endParaRPr lang="en-US" dirty="0" smtClean="0">
              <a:solidFill>
                <a:schemeClr val="bg1"/>
              </a:solidFill>
            </a:endParaRPr>
          </a:p>
        </p:txBody>
      </p:sp>
      <p:sp>
        <p:nvSpPr>
          <p:cNvPr id="2" name="Title 1"/>
          <p:cNvSpPr>
            <a:spLocks noGrp="1"/>
          </p:cNvSpPr>
          <p:nvPr>
            <p:ph type="title"/>
          </p:nvPr>
        </p:nvSpPr>
        <p:spPr>
          <a:xfrm>
            <a:off x="2171700" y="404019"/>
            <a:ext cx="7848600" cy="639763"/>
          </a:xfrm>
        </p:spPr>
        <p:txBody>
          <a:bodyPr/>
          <a:lstStyle/>
          <a:p>
            <a:pPr algn="ctr"/>
            <a:r>
              <a:rPr lang="en-US" sz="3600" b="0" dirty="0" smtClean="0">
                <a:solidFill>
                  <a:schemeClr val="bg1"/>
                </a:solidFill>
              </a:rPr>
              <a:t>Topics Covered</a:t>
            </a:r>
            <a:endParaRPr lang="en-US" sz="3600" b="0" dirty="0">
              <a:solidFill>
                <a:schemeClr val="bg1"/>
              </a:solidFill>
            </a:endParaRPr>
          </a:p>
        </p:txBody>
      </p:sp>
    </p:spTree>
    <p:custDataLst>
      <p:tags r:id="rId1"/>
    </p:custDataLst>
    <p:extLst>
      <p:ext uri="{BB962C8B-B14F-4D97-AF65-F5344CB8AC3E}">
        <p14:creationId xmlns:p14="http://schemas.microsoft.com/office/powerpoint/2010/main" val="776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incorrect…. </a:t>
            </a:r>
            <a:endParaRPr lang="en-US" dirty="0"/>
          </a:p>
        </p:txBody>
      </p:sp>
      <p:sp>
        <p:nvSpPr>
          <p:cNvPr id="3" name="Content Placeholder 2"/>
          <p:cNvSpPr>
            <a:spLocks noGrp="1"/>
          </p:cNvSpPr>
          <p:nvPr>
            <p:ph idx="10"/>
          </p:nvPr>
        </p:nvSpPr>
        <p:spPr>
          <a:xfrm>
            <a:off x="1117600" y="1676401"/>
            <a:ext cx="6578600" cy="1828799"/>
          </a:xfrm>
        </p:spPr>
        <p:txBody>
          <a:bodyPr/>
          <a:lstStyle/>
          <a:p>
            <a:r>
              <a:rPr lang="en-US" dirty="0" smtClean="0">
                <a:hlinkClick r:id="rId2" action="ppaction://hlinksldjump"/>
              </a:rPr>
              <a:t>Try again →    </a:t>
            </a:r>
            <a:r>
              <a:rPr lang="en-US" dirty="0" smtClean="0"/>
              <a:t>		</a:t>
            </a:r>
            <a:r>
              <a:rPr lang="en-US" dirty="0">
                <a:hlinkClick r:id="rId3" action="ppaction://hlinksldjump"/>
              </a:rPr>
              <a:t>C</a:t>
            </a:r>
            <a:r>
              <a:rPr lang="en-US" dirty="0" smtClean="0">
                <a:hlinkClick r:id="rId3" action="ppaction://hlinksldjump"/>
              </a:rPr>
              <a:t>ontinue quiz </a:t>
            </a:r>
            <a:r>
              <a:rPr lang="en-US" dirty="0">
                <a:hlinkClick r:id="rId3" action="ppaction://hlinksldjump"/>
              </a:rPr>
              <a:t>→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8778">
            <a:off x="8686800" y="609600"/>
            <a:ext cx="2514600" cy="4131546"/>
          </a:xfrm>
          <a:prstGeom prst="rect">
            <a:avLst/>
          </a:prstGeom>
        </p:spPr>
      </p:pic>
    </p:spTree>
    <p:extLst>
      <p:ext uri="{BB962C8B-B14F-4D97-AF65-F5344CB8AC3E}">
        <p14:creationId xmlns:p14="http://schemas.microsoft.com/office/powerpoint/2010/main" val="1818108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685800" y="1447801"/>
            <a:ext cx="5638800" cy="1295400"/>
          </a:xfrm>
        </p:spPr>
        <p:txBody>
          <a:bodyPr/>
          <a:lstStyle/>
          <a:p>
            <a:pPr marL="0" indent="0">
              <a:buNone/>
            </a:pPr>
            <a:r>
              <a:rPr lang="en-US" dirty="0" smtClean="0"/>
              <a:t>2. </a:t>
            </a:r>
            <a:r>
              <a:rPr lang="en-US" altLang="en-US" dirty="0"/>
              <a:t>Light colored clothing is better than dark clothing when working in hot conditions. </a:t>
            </a:r>
            <a:endParaRPr lang="en-US" dirty="0"/>
          </a:p>
        </p:txBody>
      </p:sp>
      <p:sp>
        <p:nvSpPr>
          <p:cNvPr id="4" name="TextBox 3"/>
          <p:cNvSpPr txBox="1"/>
          <p:nvPr/>
        </p:nvSpPr>
        <p:spPr>
          <a:xfrm>
            <a:off x="990600" y="3200400"/>
            <a:ext cx="1143000" cy="369332"/>
          </a:xfrm>
          <a:prstGeom prst="rect">
            <a:avLst/>
          </a:prstGeom>
          <a:noFill/>
        </p:spPr>
        <p:txBody>
          <a:bodyPr wrap="square" rtlCol="0">
            <a:spAutoFit/>
          </a:bodyPr>
          <a:lstStyle/>
          <a:p>
            <a:r>
              <a:rPr lang="en-US" dirty="0" smtClean="0"/>
              <a:t>a. </a:t>
            </a:r>
            <a:r>
              <a:rPr lang="en-US" dirty="0" smtClean="0">
                <a:hlinkClick r:id="rId2" action="ppaction://hlinksldjump"/>
              </a:rPr>
              <a:t>True</a:t>
            </a:r>
            <a:r>
              <a:rPr lang="en-US" dirty="0" smtClean="0"/>
              <a:t> </a:t>
            </a:r>
            <a:endParaRPr lang="en-US" dirty="0"/>
          </a:p>
        </p:txBody>
      </p:sp>
      <p:sp>
        <p:nvSpPr>
          <p:cNvPr id="5" name="TextBox 4"/>
          <p:cNvSpPr txBox="1"/>
          <p:nvPr/>
        </p:nvSpPr>
        <p:spPr>
          <a:xfrm>
            <a:off x="990600" y="3733800"/>
            <a:ext cx="1066800" cy="369332"/>
          </a:xfrm>
          <a:prstGeom prst="rect">
            <a:avLst/>
          </a:prstGeom>
          <a:noFill/>
        </p:spPr>
        <p:txBody>
          <a:bodyPr wrap="square" rtlCol="0">
            <a:spAutoFit/>
          </a:bodyPr>
          <a:lstStyle/>
          <a:p>
            <a:r>
              <a:rPr lang="en-US" dirty="0" smtClean="0"/>
              <a:t>b. </a:t>
            </a:r>
            <a:r>
              <a:rPr lang="en-US" dirty="0" smtClean="0">
                <a:hlinkClick r:id="rId3" action="ppaction://hlinksldjump"/>
              </a:rPr>
              <a:t>False</a:t>
            </a:r>
            <a:endParaRPr lang="en-US" dirty="0"/>
          </a:p>
        </p:txBody>
      </p:sp>
      <p:pic>
        <p:nvPicPr>
          <p:cNvPr id="8" name="Picture 7"/>
          <p:cNvPicPr>
            <a:picLocks noChangeAspect="1"/>
          </p:cNvPicPr>
          <p:nvPr/>
        </p:nvPicPr>
        <p:blipFill>
          <a:blip r:embed="rId4"/>
          <a:stretch>
            <a:fillRect/>
          </a:stretch>
        </p:blipFill>
        <p:spPr>
          <a:xfrm>
            <a:off x="6019800" y="2667000"/>
            <a:ext cx="5517016" cy="3028950"/>
          </a:xfrm>
          <a:prstGeom prst="rect">
            <a:avLst/>
          </a:prstGeom>
        </p:spPr>
      </p:pic>
    </p:spTree>
    <p:extLst>
      <p:ext uri="{BB962C8B-B14F-4D97-AF65-F5344CB8AC3E}">
        <p14:creationId xmlns:p14="http://schemas.microsoft.com/office/powerpoint/2010/main" val="4050613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Right! </a:t>
            </a:r>
            <a:endParaRPr lang="en-US" dirty="0"/>
          </a:p>
        </p:txBody>
      </p:sp>
      <p:sp>
        <p:nvSpPr>
          <p:cNvPr id="3" name="Content Placeholder 2"/>
          <p:cNvSpPr>
            <a:spLocks noGrp="1"/>
          </p:cNvSpPr>
          <p:nvPr>
            <p:ph idx="10"/>
          </p:nvPr>
        </p:nvSpPr>
        <p:spPr>
          <a:xfrm>
            <a:off x="1117600" y="1676401"/>
            <a:ext cx="4826000" cy="2514599"/>
          </a:xfrm>
        </p:spPr>
        <p:txBody>
          <a:bodyPr/>
          <a:lstStyle/>
          <a:p>
            <a:r>
              <a:rPr lang="en-US" altLang="en-US" dirty="0" smtClean="0">
                <a:solidFill>
                  <a:srgbClr val="0070C0"/>
                </a:solidFill>
              </a:rPr>
              <a:t>True, light colored reflects most of the visible wavelengths which in turn, absorbs less heat </a:t>
            </a:r>
          </a:p>
          <a:p>
            <a:pPr marL="0" indent="0">
              <a:buNone/>
            </a:pPr>
            <a:r>
              <a:rPr lang="en-US" dirty="0" smtClean="0">
                <a:solidFill>
                  <a:srgbClr val="0070C0"/>
                </a:solidFill>
                <a:hlinkClick r:id="rId2" action="ppaction://hlinksldjump"/>
              </a:rPr>
              <a:t>Continue quiz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381000"/>
            <a:ext cx="3810000" cy="3810000"/>
          </a:xfrm>
          <a:prstGeom prst="rect">
            <a:avLst/>
          </a:prstGeom>
          <a:ln>
            <a:noFill/>
          </a:ln>
          <a:effectLst>
            <a:softEdge rad="112500"/>
          </a:effectLst>
        </p:spPr>
      </p:pic>
    </p:spTree>
    <p:extLst>
      <p:ext uri="{BB962C8B-B14F-4D97-AF65-F5344CB8AC3E}">
        <p14:creationId xmlns:p14="http://schemas.microsoft.com/office/powerpoint/2010/main" val="154056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incorrect…. </a:t>
            </a:r>
            <a:endParaRPr lang="en-US" dirty="0"/>
          </a:p>
        </p:txBody>
      </p:sp>
      <p:sp>
        <p:nvSpPr>
          <p:cNvPr id="3" name="Content Placeholder 2"/>
          <p:cNvSpPr>
            <a:spLocks noGrp="1"/>
          </p:cNvSpPr>
          <p:nvPr>
            <p:ph idx="10"/>
          </p:nvPr>
        </p:nvSpPr>
        <p:spPr>
          <a:xfrm>
            <a:off x="1117600" y="1676401"/>
            <a:ext cx="6578600" cy="1828799"/>
          </a:xfrm>
        </p:spPr>
        <p:txBody>
          <a:bodyPr/>
          <a:lstStyle/>
          <a:p>
            <a:r>
              <a:rPr lang="en-US" dirty="0" smtClean="0">
                <a:hlinkClick r:id="rId2" action="ppaction://hlinksldjump"/>
              </a:rPr>
              <a:t>Try again →    	</a:t>
            </a:r>
            <a:r>
              <a:rPr lang="en-US" dirty="0" smtClean="0"/>
              <a:t>	</a:t>
            </a:r>
            <a:r>
              <a:rPr lang="en-US" dirty="0">
                <a:hlinkClick r:id="rId3" action="ppaction://hlinksldjump"/>
              </a:rPr>
              <a:t>C</a:t>
            </a:r>
            <a:r>
              <a:rPr lang="en-US" dirty="0" smtClean="0">
                <a:hlinkClick r:id="rId3" action="ppaction://hlinksldjump"/>
              </a:rPr>
              <a:t>ontinue quiz </a:t>
            </a:r>
            <a:r>
              <a:rPr lang="en-US" dirty="0">
                <a:hlinkClick r:id="rId3" action="ppaction://hlinksldjump"/>
              </a:rPr>
              <a:t>→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8778">
            <a:off x="8686800" y="609600"/>
            <a:ext cx="2514600" cy="4131546"/>
          </a:xfrm>
          <a:prstGeom prst="rect">
            <a:avLst/>
          </a:prstGeom>
        </p:spPr>
      </p:pic>
    </p:spTree>
    <p:extLst>
      <p:ext uri="{BB962C8B-B14F-4D97-AF65-F5344CB8AC3E}">
        <p14:creationId xmlns:p14="http://schemas.microsoft.com/office/powerpoint/2010/main" val="3204976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914400" y="1371601"/>
            <a:ext cx="3987800" cy="1676399"/>
          </a:xfrm>
        </p:spPr>
        <p:txBody>
          <a:bodyPr/>
          <a:lstStyle/>
          <a:p>
            <a:pPr marL="0" indent="0">
              <a:buNone/>
            </a:pPr>
            <a:r>
              <a:rPr lang="en-US" altLang="en-US" dirty="0" smtClean="0"/>
              <a:t>3. It’s </a:t>
            </a:r>
            <a:r>
              <a:rPr lang="en-US" altLang="en-US" dirty="0"/>
              <a:t>recommended to wait to be thirsty and drink a lot of water.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93132"/>
            <a:ext cx="6502399" cy="3657600"/>
          </a:xfrm>
          <a:prstGeom prst="rect">
            <a:avLst/>
          </a:prstGeom>
        </p:spPr>
      </p:pic>
      <p:sp>
        <p:nvSpPr>
          <p:cNvPr id="5" name="TextBox 4"/>
          <p:cNvSpPr txBox="1"/>
          <p:nvPr/>
        </p:nvSpPr>
        <p:spPr>
          <a:xfrm>
            <a:off x="1219200" y="3581400"/>
            <a:ext cx="1143000" cy="369332"/>
          </a:xfrm>
          <a:prstGeom prst="rect">
            <a:avLst/>
          </a:prstGeom>
          <a:noFill/>
        </p:spPr>
        <p:txBody>
          <a:bodyPr wrap="square" rtlCol="0">
            <a:spAutoFit/>
          </a:bodyPr>
          <a:lstStyle/>
          <a:p>
            <a:r>
              <a:rPr lang="en-US" dirty="0" smtClean="0"/>
              <a:t>a. </a:t>
            </a:r>
            <a:r>
              <a:rPr lang="en-US" dirty="0" smtClean="0">
                <a:hlinkClick r:id="rId3" action="ppaction://hlinksldjump"/>
              </a:rPr>
              <a:t>False</a:t>
            </a:r>
            <a:r>
              <a:rPr lang="en-US" dirty="0" smtClean="0"/>
              <a:t> </a:t>
            </a:r>
            <a:endParaRPr lang="en-US" dirty="0"/>
          </a:p>
        </p:txBody>
      </p:sp>
      <p:sp>
        <p:nvSpPr>
          <p:cNvPr id="6" name="TextBox 5"/>
          <p:cNvSpPr txBox="1"/>
          <p:nvPr/>
        </p:nvSpPr>
        <p:spPr>
          <a:xfrm>
            <a:off x="1237247" y="4114800"/>
            <a:ext cx="914400" cy="369332"/>
          </a:xfrm>
          <a:prstGeom prst="rect">
            <a:avLst/>
          </a:prstGeom>
          <a:noFill/>
        </p:spPr>
        <p:txBody>
          <a:bodyPr wrap="square" rtlCol="0">
            <a:spAutoFit/>
          </a:bodyPr>
          <a:lstStyle/>
          <a:p>
            <a:r>
              <a:rPr lang="en-US" dirty="0" smtClean="0"/>
              <a:t>b. </a:t>
            </a:r>
            <a:r>
              <a:rPr lang="en-US" dirty="0" smtClean="0">
                <a:hlinkClick r:id="rId4" action="ppaction://hlinksldjump"/>
              </a:rPr>
              <a:t>True</a:t>
            </a:r>
            <a:r>
              <a:rPr lang="en-US" dirty="0" smtClean="0"/>
              <a:t> </a:t>
            </a:r>
            <a:endParaRPr lang="en-US" dirty="0"/>
          </a:p>
        </p:txBody>
      </p:sp>
    </p:spTree>
    <p:extLst>
      <p:ext uri="{BB962C8B-B14F-4D97-AF65-F5344CB8AC3E}">
        <p14:creationId xmlns:p14="http://schemas.microsoft.com/office/powerpoint/2010/main" val="1439065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Right! </a:t>
            </a:r>
            <a:endParaRPr lang="en-US" dirty="0"/>
          </a:p>
        </p:txBody>
      </p:sp>
      <p:sp>
        <p:nvSpPr>
          <p:cNvPr id="3" name="Content Placeholder 2"/>
          <p:cNvSpPr>
            <a:spLocks noGrp="1"/>
          </p:cNvSpPr>
          <p:nvPr>
            <p:ph idx="10"/>
          </p:nvPr>
        </p:nvSpPr>
        <p:spPr>
          <a:xfrm>
            <a:off x="1117600" y="1676401"/>
            <a:ext cx="5130800" cy="3428999"/>
          </a:xfrm>
        </p:spPr>
        <p:txBody>
          <a:bodyPr/>
          <a:lstStyle/>
          <a:p>
            <a:r>
              <a:rPr lang="en-US" altLang="en-US" dirty="0">
                <a:solidFill>
                  <a:srgbClr val="0070C0"/>
                </a:solidFill>
              </a:rPr>
              <a:t>False, a cup at least every 15 minutes is recommended. If you are thirsty, you are dehydrated. </a:t>
            </a:r>
            <a:endParaRPr lang="en-US" altLang="en-US" dirty="0" smtClean="0">
              <a:solidFill>
                <a:srgbClr val="0070C0"/>
              </a:solidFill>
            </a:endParaRPr>
          </a:p>
          <a:p>
            <a:pPr marL="0" indent="0">
              <a:buNone/>
            </a:pPr>
            <a:r>
              <a:rPr lang="en-US" dirty="0" smtClean="0">
                <a:solidFill>
                  <a:srgbClr val="0070C0"/>
                </a:solidFill>
                <a:hlinkClick r:id="rId2" action="ppaction://hlinksldjump"/>
              </a:rPr>
              <a:t>Continue quiz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1544">
            <a:off x="7696200" y="381000"/>
            <a:ext cx="3810000" cy="3810000"/>
          </a:xfrm>
          <a:prstGeom prst="rect">
            <a:avLst/>
          </a:prstGeom>
          <a:ln>
            <a:noFill/>
          </a:ln>
          <a:effectLst>
            <a:softEdge rad="112500"/>
          </a:effectLst>
        </p:spPr>
      </p:pic>
    </p:spTree>
    <p:extLst>
      <p:ext uri="{BB962C8B-B14F-4D97-AF65-F5344CB8AC3E}">
        <p14:creationId xmlns:p14="http://schemas.microsoft.com/office/powerpoint/2010/main" val="10365494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incorrect…. </a:t>
            </a:r>
            <a:endParaRPr lang="en-US" dirty="0"/>
          </a:p>
        </p:txBody>
      </p:sp>
      <p:sp>
        <p:nvSpPr>
          <p:cNvPr id="3" name="Content Placeholder 2"/>
          <p:cNvSpPr>
            <a:spLocks noGrp="1"/>
          </p:cNvSpPr>
          <p:nvPr>
            <p:ph idx="10"/>
          </p:nvPr>
        </p:nvSpPr>
        <p:spPr>
          <a:xfrm>
            <a:off x="1117600" y="1676401"/>
            <a:ext cx="6578600" cy="1828799"/>
          </a:xfrm>
        </p:spPr>
        <p:txBody>
          <a:bodyPr/>
          <a:lstStyle/>
          <a:p>
            <a:r>
              <a:rPr lang="en-US" dirty="0" smtClean="0">
                <a:hlinkClick r:id="rId2" action="ppaction://hlinksldjump"/>
              </a:rPr>
              <a:t>Try again →    	</a:t>
            </a:r>
            <a:r>
              <a:rPr lang="en-US" dirty="0" smtClean="0"/>
              <a:t>	</a:t>
            </a:r>
            <a:r>
              <a:rPr lang="en-US" dirty="0">
                <a:hlinkClick r:id="rId3" action="ppaction://hlinksldjump"/>
              </a:rPr>
              <a:t>C</a:t>
            </a:r>
            <a:r>
              <a:rPr lang="en-US" dirty="0" smtClean="0">
                <a:hlinkClick r:id="rId3" action="ppaction://hlinksldjump"/>
              </a:rPr>
              <a:t>ontinue quiz </a:t>
            </a:r>
            <a:r>
              <a:rPr lang="en-US" dirty="0">
                <a:hlinkClick r:id="rId3" action="ppaction://hlinksldjump"/>
              </a:rPr>
              <a:t>→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8778">
            <a:off x="8686800" y="609600"/>
            <a:ext cx="2514600" cy="4131546"/>
          </a:xfrm>
          <a:prstGeom prst="rect">
            <a:avLst/>
          </a:prstGeom>
        </p:spPr>
      </p:pic>
    </p:spTree>
    <p:extLst>
      <p:ext uri="{BB962C8B-B14F-4D97-AF65-F5344CB8AC3E}">
        <p14:creationId xmlns:p14="http://schemas.microsoft.com/office/powerpoint/2010/main" val="2469788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197233"/>
            <a:ext cx="5054600" cy="1447800"/>
          </a:xfrm>
        </p:spPr>
        <p:txBody>
          <a:bodyPr/>
          <a:lstStyle/>
          <a:p>
            <a:pPr marL="0" indent="0">
              <a:buNone/>
            </a:pPr>
            <a:r>
              <a:rPr lang="en-US" dirty="0" smtClean="0"/>
              <a:t>4. </a:t>
            </a:r>
            <a:r>
              <a:rPr lang="en-US" altLang="en-US" dirty="0"/>
              <a:t>Your medicine may make you more vulnerable to heat-related illness</a:t>
            </a:r>
            <a:endParaRPr lang="en-US" dirty="0"/>
          </a:p>
        </p:txBody>
      </p:sp>
      <p:sp>
        <p:nvSpPr>
          <p:cNvPr id="4" name="TextBox 3"/>
          <p:cNvSpPr txBox="1"/>
          <p:nvPr/>
        </p:nvSpPr>
        <p:spPr>
          <a:xfrm>
            <a:off x="1219200" y="3429000"/>
            <a:ext cx="914400" cy="369332"/>
          </a:xfrm>
          <a:prstGeom prst="rect">
            <a:avLst/>
          </a:prstGeom>
          <a:noFill/>
        </p:spPr>
        <p:txBody>
          <a:bodyPr wrap="square" rtlCol="0">
            <a:spAutoFit/>
          </a:bodyPr>
          <a:lstStyle/>
          <a:p>
            <a:r>
              <a:rPr lang="en-US" dirty="0" smtClean="0"/>
              <a:t>a. </a:t>
            </a:r>
            <a:r>
              <a:rPr lang="en-US" dirty="0" smtClean="0">
                <a:hlinkClick r:id="rId2" action="ppaction://hlinksldjump"/>
              </a:rPr>
              <a:t>True</a:t>
            </a:r>
            <a:r>
              <a:rPr lang="en-US" dirty="0" smtClean="0"/>
              <a:t> </a:t>
            </a:r>
            <a:endParaRPr lang="en-US" dirty="0"/>
          </a:p>
        </p:txBody>
      </p:sp>
      <p:sp>
        <p:nvSpPr>
          <p:cNvPr id="5" name="TextBox 4"/>
          <p:cNvSpPr txBox="1"/>
          <p:nvPr/>
        </p:nvSpPr>
        <p:spPr>
          <a:xfrm>
            <a:off x="1219200" y="3918466"/>
            <a:ext cx="1143000" cy="369332"/>
          </a:xfrm>
          <a:prstGeom prst="rect">
            <a:avLst/>
          </a:prstGeom>
          <a:noFill/>
        </p:spPr>
        <p:txBody>
          <a:bodyPr wrap="square" rtlCol="0">
            <a:spAutoFit/>
          </a:bodyPr>
          <a:lstStyle/>
          <a:p>
            <a:r>
              <a:rPr lang="en-US" dirty="0" smtClean="0"/>
              <a:t>b. </a:t>
            </a:r>
            <a:r>
              <a:rPr lang="en-US" dirty="0" smtClean="0">
                <a:hlinkClick r:id="rId3" action="ppaction://hlinksldjump"/>
              </a:rPr>
              <a:t>False</a:t>
            </a:r>
            <a:endParaRPr lang="en-US" dirty="0"/>
          </a:p>
        </p:txBody>
      </p:sp>
      <p:pic>
        <p:nvPicPr>
          <p:cNvPr id="13" name="Content Placeholder 1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162800" y="1066800"/>
            <a:ext cx="4289168" cy="4289168"/>
          </a:xfrm>
        </p:spPr>
      </p:pic>
    </p:spTree>
    <p:extLst>
      <p:ext uri="{BB962C8B-B14F-4D97-AF65-F5344CB8AC3E}">
        <p14:creationId xmlns:p14="http://schemas.microsoft.com/office/powerpoint/2010/main" val="26260439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That’s Right! </a:t>
            </a:r>
            <a:endParaRPr lang="en-US" dirty="0"/>
          </a:p>
        </p:txBody>
      </p:sp>
      <p:sp>
        <p:nvSpPr>
          <p:cNvPr id="3" name="Content Placeholder 2"/>
          <p:cNvSpPr>
            <a:spLocks noGrp="1"/>
          </p:cNvSpPr>
          <p:nvPr>
            <p:ph idx="10"/>
          </p:nvPr>
        </p:nvSpPr>
        <p:spPr>
          <a:xfrm>
            <a:off x="1117600" y="1676401"/>
            <a:ext cx="5130800" cy="3428999"/>
          </a:xfrm>
        </p:spPr>
        <p:txBody>
          <a:bodyPr/>
          <a:lstStyle/>
          <a:p>
            <a:r>
              <a:rPr lang="en-US" altLang="en-US" dirty="0">
                <a:solidFill>
                  <a:srgbClr val="0070C0"/>
                </a:solidFill>
              </a:rPr>
              <a:t>True, consult with your doctor</a:t>
            </a:r>
            <a:r>
              <a:rPr lang="en-US" altLang="en-US" dirty="0" smtClean="0">
                <a:solidFill>
                  <a:srgbClr val="0070C0"/>
                </a:solidFill>
              </a:rPr>
              <a:t>. </a:t>
            </a:r>
          </a:p>
          <a:p>
            <a:pPr marL="0" indent="0">
              <a:buNone/>
            </a:pPr>
            <a:r>
              <a:rPr lang="en-US" dirty="0" smtClean="0">
                <a:solidFill>
                  <a:srgbClr val="0070C0"/>
                </a:solidFill>
                <a:hlinkClick r:id="rId2" action="ppaction://hlinksldjump"/>
              </a:rPr>
              <a:t>Continue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1544">
            <a:off x="7696200" y="381000"/>
            <a:ext cx="3810000" cy="3810000"/>
          </a:xfrm>
          <a:prstGeom prst="rect">
            <a:avLst/>
          </a:prstGeom>
          <a:ln>
            <a:noFill/>
          </a:ln>
          <a:effectLst>
            <a:softEdge rad="112500"/>
          </a:effectLst>
        </p:spPr>
      </p:pic>
    </p:spTree>
    <p:extLst>
      <p:ext uri="{BB962C8B-B14F-4D97-AF65-F5344CB8AC3E}">
        <p14:creationId xmlns:p14="http://schemas.microsoft.com/office/powerpoint/2010/main" val="10315720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Oops, that’s incorrect…. </a:t>
            </a:r>
            <a:endParaRPr lang="en-US" dirty="0"/>
          </a:p>
        </p:txBody>
      </p:sp>
      <p:sp>
        <p:nvSpPr>
          <p:cNvPr id="3" name="Content Placeholder 2"/>
          <p:cNvSpPr>
            <a:spLocks noGrp="1"/>
          </p:cNvSpPr>
          <p:nvPr>
            <p:ph idx="10"/>
          </p:nvPr>
        </p:nvSpPr>
        <p:spPr>
          <a:xfrm>
            <a:off x="1117600" y="1676401"/>
            <a:ext cx="6578600" cy="1828799"/>
          </a:xfrm>
        </p:spPr>
        <p:txBody>
          <a:bodyPr/>
          <a:lstStyle/>
          <a:p>
            <a:r>
              <a:rPr lang="en-US" dirty="0" smtClean="0">
                <a:hlinkClick r:id="rId2" action="ppaction://hlinksldjump"/>
              </a:rPr>
              <a:t>Try again →    	</a:t>
            </a:r>
            <a:r>
              <a:rPr lang="en-US" dirty="0" smtClean="0"/>
              <a:t>	</a:t>
            </a:r>
            <a:r>
              <a:rPr lang="en-US" dirty="0" smtClean="0">
                <a:hlinkClick r:id="rId3" action="ppaction://hlinksldjump"/>
              </a:rPr>
              <a:t>Continue </a:t>
            </a:r>
            <a:r>
              <a:rPr lang="en-US" dirty="0">
                <a:hlinkClick r:id="rId3" action="ppaction://hlinksldjump"/>
              </a:rPr>
              <a:t>→</a:t>
            </a:r>
            <a:r>
              <a:rPr lang="en-US" dirty="0">
                <a:hlinkClick r:id="rId2" action="ppaction://hlinksldjump"/>
              </a:rPr>
              <a:t> </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8778">
            <a:off x="8686800" y="609600"/>
            <a:ext cx="2514600" cy="4131546"/>
          </a:xfrm>
          <a:prstGeom prst="rect">
            <a:avLst/>
          </a:prstGeom>
        </p:spPr>
      </p:pic>
    </p:spTree>
    <p:extLst>
      <p:ext uri="{BB962C8B-B14F-4D97-AF65-F5344CB8AC3E}">
        <p14:creationId xmlns:p14="http://schemas.microsoft.com/office/powerpoint/2010/main" val="354925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11200" y="12700"/>
            <a:ext cx="10464800" cy="639763"/>
          </a:xfrm>
        </p:spPr>
        <p:txBody>
          <a:bodyPr/>
          <a:lstStyle/>
          <a:p>
            <a:pPr algn="ctr"/>
            <a:r>
              <a:rPr lang="en-US" altLang="en-US" sz="3600" b="0" dirty="0" smtClean="0">
                <a:solidFill>
                  <a:schemeClr val="tx1"/>
                </a:solidFill>
              </a:rPr>
              <a:t>Why </a:t>
            </a:r>
            <a:r>
              <a:rPr lang="en-US" altLang="en-US" sz="3600" b="0" dirty="0">
                <a:solidFill>
                  <a:schemeClr val="tx1"/>
                </a:solidFill>
              </a:rPr>
              <a:t>c</a:t>
            </a:r>
            <a:r>
              <a:rPr lang="en-US" altLang="en-US" sz="3600" b="0" dirty="0" smtClean="0">
                <a:solidFill>
                  <a:schemeClr val="tx1"/>
                </a:solidFill>
              </a:rPr>
              <a:t>are about hot weather?</a:t>
            </a:r>
          </a:p>
        </p:txBody>
      </p:sp>
      <p:sp>
        <p:nvSpPr>
          <p:cNvPr id="6" name="TextBox 5"/>
          <p:cNvSpPr txBox="1"/>
          <p:nvPr/>
        </p:nvSpPr>
        <p:spPr>
          <a:xfrm>
            <a:off x="1447800" y="652463"/>
            <a:ext cx="10058400" cy="523220"/>
          </a:xfrm>
          <a:prstGeom prst="rect">
            <a:avLst/>
          </a:prstGeom>
          <a:noFill/>
        </p:spPr>
        <p:txBody>
          <a:bodyPr wrap="square" rtlCol="0">
            <a:spAutoFit/>
          </a:bodyPr>
          <a:lstStyle/>
          <a:p>
            <a:r>
              <a:rPr lang="en-US" sz="2800" dirty="0" smtClean="0"/>
              <a:t>Excessive heat can send you to the hospital or even kill you</a:t>
            </a:r>
            <a:endParaRPr lang="en-US" sz="2800" dirty="0"/>
          </a:p>
        </p:txBody>
      </p:sp>
      <p:sp>
        <p:nvSpPr>
          <p:cNvPr id="4" name="Content Placeholder 3"/>
          <p:cNvSpPr>
            <a:spLocks noGrp="1"/>
          </p:cNvSpPr>
          <p:nvPr>
            <p:ph idx="10"/>
          </p:nvPr>
        </p:nvSpPr>
        <p:spPr>
          <a:xfrm>
            <a:off x="38101" y="1295162"/>
            <a:ext cx="7371896" cy="2948196"/>
          </a:xfrm>
        </p:spPr>
        <p:txBody>
          <a:bodyPr/>
          <a:lstStyle/>
          <a:p>
            <a:pPr marL="0" indent="0">
              <a:buNone/>
              <a:defRPr/>
            </a:pPr>
            <a:r>
              <a:rPr lang="en-US" sz="2400" dirty="0" smtClean="0"/>
              <a:t>Deaths: </a:t>
            </a:r>
          </a:p>
          <a:p>
            <a:pPr>
              <a:lnSpc>
                <a:spcPct val="150000"/>
              </a:lnSpc>
              <a:defRPr/>
            </a:pPr>
            <a:r>
              <a:rPr lang="en-US" sz="2400" dirty="0" smtClean="0"/>
              <a:t>Experienced </a:t>
            </a:r>
            <a:r>
              <a:rPr lang="en-US" sz="2400" dirty="0"/>
              <a:t>Farm </a:t>
            </a:r>
            <a:r>
              <a:rPr lang="en-US" sz="2400" dirty="0" smtClean="0"/>
              <a:t>Laborer - cutting weeds in temperature over 100 degrees  </a:t>
            </a:r>
            <a:endParaRPr lang="en-US" sz="2400" dirty="0"/>
          </a:p>
          <a:p>
            <a:pPr>
              <a:lnSpc>
                <a:spcPct val="150000"/>
              </a:lnSpc>
              <a:defRPr/>
            </a:pPr>
            <a:r>
              <a:rPr lang="en-US" sz="2400" dirty="0" smtClean="0"/>
              <a:t>Construction worker - laying </a:t>
            </a:r>
            <a:r>
              <a:rPr lang="en-US" sz="2400" dirty="0"/>
              <a:t>water </a:t>
            </a:r>
            <a:r>
              <a:rPr lang="en-US" sz="2400" dirty="0" smtClean="0"/>
              <a:t>pipes when the </a:t>
            </a:r>
            <a:r>
              <a:rPr lang="en-US" sz="2400" dirty="0"/>
              <a:t>temperature </a:t>
            </a:r>
            <a:r>
              <a:rPr lang="en-US" sz="2400" dirty="0" smtClean="0"/>
              <a:t>rose to over 100°F. </a:t>
            </a:r>
          </a:p>
          <a:p>
            <a:pPr marL="0" indent="0">
              <a:lnSpc>
                <a:spcPct val="150000"/>
              </a:lnSpc>
              <a:buNone/>
              <a:defRPr/>
            </a:pPr>
            <a:endParaRPr lang="en-US" sz="2400" dirty="0"/>
          </a:p>
        </p:txBody>
      </p:sp>
      <p:sp>
        <p:nvSpPr>
          <p:cNvPr id="3" name="TextBox 2"/>
          <p:cNvSpPr txBox="1"/>
          <p:nvPr/>
        </p:nvSpPr>
        <p:spPr>
          <a:xfrm>
            <a:off x="25400" y="4419600"/>
            <a:ext cx="12026900" cy="1938992"/>
          </a:xfrm>
          <a:prstGeom prst="rect">
            <a:avLst/>
          </a:prstGeom>
          <a:noFill/>
        </p:spPr>
        <p:txBody>
          <a:bodyPr wrap="square" rtlCol="0">
            <a:spAutoFit/>
          </a:bodyPr>
          <a:lstStyle/>
          <a:p>
            <a:r>
              <a:rPr lang="en-US" sz="2400" dirty="0" smtClean="0"/>
              <a:t>Workers hospitalized in Washington state:</a:t>
            </a:r>
          </a:p>
          <a:p>
            <a:endParaRPr lang="en-US" sz="2400" dirty="0" smtClean="0"/>
          </a:p>
          <a:p>
            <a:pPr marL="342900" indent="-342900">
              <a:buFont typeface="Arial" panose="020B0604020202020204" pitchFamily="34" charset="0"/>
              <a:buChar char="•"/>
            </a:pPr>
            <a:r>
              <a:rPr lang="en-US" sz="2400" dirty="0" smtClean="0"/>
              <a:t>Nursery worker working in 90 degree heat in the sun, treated for salt depletion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Temporary construction worker working in hot temperatures, treated for kidney injury</a:t>
            </a:r>
            <a:endParaRPr lang="en-US" sz="2400" dirty="0"/>
          </a:p>
        </p:txBody>
      </p:sp>
      <p:pic>
        <p:nvPicPr>
          <p:cNvPr id="5" name="Picture 4" descr="thermometer showing a temperature of 90 degrees" title="thermo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1" y="1292226"/>
            <a:ext cx="4038600" cy="3799629"/>
          </a:xfrm>
          <a:prstGeom prst="rect">
            <a:avLst/>
          </a:prstGeom>
        </p:spPr>
      </p:pic>
      <p:sp>
        <p:nvSpPr>
          <p:cNvPr id="7" name="Rectangle 6"/>
          <p:cNvSpPr/>
          <p:nvPr/>
        </p:nvSpPr>
        <p:spPr>
          <a:xfrm rot="5400000">
            <a:off x="10540449" y="3004557"/>
            <a:ext cx="2262158" cy="215444"/>
          </a:xfrm>
          <a:prstGeom prst="rect">
            <a:avLst/>
          </a:prstGeom>
        </p:spPr>
        <p:txBody>
          <a:bodyPr wrap="none">
            <a:spAutoFit/>
          </a:bodyPr>
          <a:lstStyle/>
          <a:p>
            <a:r>
              <a:rPr lang="en-US" sz="800" dirty="0"/>
              <a:t>Photo by Tom Magliery in Creative Commons</a:t>
            </a:r>
          </a:p>
        </p:txBody>
      </p:sp>
    </p:spTree>
    <p:custDataLst>
      <p:tags r:id="rId1"/>
    </p:custDataLst>
    <p:extLst>
      <p:ext uri="{BB962C8B-B14F-4D97-AF65-F5344CB8AC3E}">
        <p14:creationId xmlns:p14="http://schemas.microsoft.com/office/powerpoint/2010/main" val="3691961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382000" y="948653"/>
            <a:ext cx="3810000" cy="4680611"/>
          </a:xfrm>
          <a:prstGeom prst="rect">
            <a:avLst/>
          </a:prstGeom>
        </p:spPr>
      </p:pic>
      <p:sp>
        <p:nvSpPr>
          <p:cNvPr id="3" name="TextBox 2"/>
          <p:cNvSpPr txBox="1"/>
          <p:nvPr/>
        </p:nvSpPr>
        <p:spPr>
          <a:xfrm>
            <a:off x="7848600" y="4059604"/>
            <a:ext cx="1369286" cy="1569660"/>
          </a:xfrm>
          <a:prstGeom prst="rect">
            <a:avLst/>
          </a:prstGeom>
          <a:solidFill>
            <a:schemeClr val="bg1">
              <a:lumMod val="95000"/>
            </a:schemeClr>
          </a:solidFill>
        </p:spPr>
        <p:txBody>
          <a:bodyPr wrap="none" rtlCol="0">
            <a:spAutoFit/>
          </a:bodyPr>
          <a:lstStyle/>
          <a:p>
            <a:r>
              <a:rPr lang="en-US" sz="3200" dirty="0">
                <a:ln w="0"/>
                <a:effectLst>
                  <a:outerShdw blurRad="38100" dist="19050" dir="2700000" algn="tl" rotWithShape="0">
                    <a:schemeClr val="dk1">
                      <a:alpha val="40000"/>
                    </a:schemeClr>
                  </a:outerShdw>
                </a:effectLst>
              </a:rPr>
              <a:t>S</a:t>
            </a:r>
            <a:r>
              <a:rPr lang="en-US" sz="3200" dirty="0">
                <a:ln w="0"/>
                <a:solidFill>
                  <a:schemeClr val="tx2"/>
                </a:solidFill>
                <a:effectLst>
                  <a:outerShdw blurRad="38100" dist="19050" dir="2700000" algn="tl" rotWithShape="0">
                    <a:schemeClr val="dk1">
                      <a:alpha val="40000"/>
                    </a:schemeClr>
                  </a:outerShdw>
                </a:effectLst>
              </a:rPr>
              <a:t>hade</a:t>
            </a:r>
          </a:p>
          <a:p>
            <a:r>
              <a:rPr lang="en-US" sz="3200" dirty="0">
                <a:ln w="0"/>
                <a:effectLst>
                  <a:outerShdw blurRad="38100" dist="19050" dir="2700000" algn="tl" rotWithShape="0">
                    <a:schemeClr val="dk1">
                      <a:alpha val="40000"/>
                    </a:schemeClr>
                  </a:outerShdw>
                </a:effectLst>
              </a:rPr>
              <a:t>W</a:t>
            </a:r>
            <a:r>
              <a:rPr lang="en-US" sz="3200" dirty="0">
                <a:ln w="0"/>
                <a:solidFill>
                  <a:schemeClr val="tx2"/>
                </a:solidFill>
                <a:effectLst>
                  <a:outerShdw blurRad="38100" dist="19050" dir="2700000" algn="tl" rotWithShape="0">
                    <a:schemeClr val="dk1">
                      <a:alpha val="40000"/>
                    </a:schemeClr>
                  </a:outerShdw>
                </a:effectLst>
              </a:rPr>
              <a:t>ater</a:t>
            </a:r>
          </a:p>
          <a:p>
            <a:r>
              <a:rPr lang="en-US" sz="3200" dirty="0">
                <a:ln w="0"/>
                <a:effectLst>
                  <a:outerShdw blurRad="38100" dist="19050" dir="2700000" algn="tl" rotWithShape="0">
                    <a:schemeClr val="dk1">
                      <a:alpha val="40000"/>
                    </a:schemeClr>
                  </a:outerShdw>
                </a:effectLst>
              </a:rPr>
              <a:t>R</a:t>
            </a:r>
            <a:r>
              <a:rPr lang="en-US" sz="3200" dirty="0">
                <a:ln w="0"/>
                <a:solidFill>
                  <a:schemeClr val="tx2"/>
                </a:solidFill>
                <a:effectLst>
                  <a:outerShdw blurRad="38100" dist="19050" dir="2700000" algn="tl" rotWithShape="0">
                    <a:schemeClr val="dk1">
                      <a:alpha val="40000"/>
                    </a:schemeClr>
                  </a:outerShdw>
                </a:effectLst>
              </a:rPr>
              <a:t>est</a:t>
            </a:r>
            <a:endParaRPr lang="en-US" sz="3200" dirty="0"/>
          </a:p>
        </p:txBody>
      </p:sp>
      <p:sp>
        <p:nvSpPr>
          <p:cNvPr id="27652" name="Content Placeholder 2"/>
          <p:cNvSpPr>
            <a:spLocks noGrp="1"/>
          </p:cNvSpPr>
          <p:nvPr>
            <p:ph idx="10"/>
          </p:nvPr>
        </p:nvSpPr>
        <p:spPr>
          <a:xfrm>
            <a:off x="685800" y="1554162"/>
            <a:ext cx="6972300" cy="3200400"/>
          </a:xfrm>
          <a:noFill/>
        </p:spPr>
        <p:txBody>
          <a:bodyPr/>
          <a:lstStyle/>
          <a:p>
            <a:pPr eaLnBrk="1" hangingPunct="1">
              <a:spcAft>
                <a:spcPts val="600"/>
              </a:spcAft>
              <a:defRPr/>
            </a:pPr>
            <a:r>
              <a:rPr lang="en-US" altLang="en-US" dirty="0" smtClean="0"/>
              <a:t>Gradually get </a:t>
            </a:r>
            <a:r>
              <a:rPr lang="en-US" altLang="en-US" dirty="0"/>
              <a:t>used to </a:t>
            </a:r>
            <a:r>
              <a:rPr lang="en-US" altLang="en-US" dirty="0" smtClean="0"/>
              <a:t>hot working conditions</a:t>
            </a:r>
            <a:endParaRPr lang="en-US" altLang="en-US" dirty="0"/>
          </a:p>
          <a:p>
            <a:pPr eaLnBrk="1" hangingPunct="1">
              <a:spcAft>
                <a:spcPts val="600"/>
              </a:spcAft>
              <a:defRPr/>
            </a:pPr>
            <a:r>
              <a:rPr lang="en-US" altLang="en-US" dirty="0" smtClean="0"/>
              <a:t>Alternate between heavy, moderate, and light work when possible</a:t>
            </a:r>
          </a:p>
          <a:p>
            <a:pPr eaLnBrk="1" hangingPunct="1">
              <a:spcAft>
                <a:spcPts val="600"/>
              </a:spcAft>
              <a:defRPr/>
            </a:pPr>
            <a:r>
              <a:rPr lang="en-US" altLang="en-US" dirty="0"/>
              <a:t>Wear light colored and breathable </a:t>
            </a:r>
            <a:r>
              <a:rPr lang="en-US" altLang="en-US" dirty="0" smtClean="0"/>
              <a:t>clothing</a:t>
            </a:r>
            <a:endParaRPr lang="en-US" altLang="en-US" dirty="0"/>
          </a:p>
          <a:p>
            <a:pPr eaLnBrk="1" hangingPunct="1">
              <a:spcAft>
                <a:spcPts val="600"/>
              </a:spcAft>
              <a:defRPr/>
            </a:pPr>
            <a:r>
              <a:rPr lang="en-US" altLang="en-US" dirty="0" smtClean="0"/>
              <a:t>Wear sunscreen and a hat </a:t>
            </a:r>
            <a:endParaRPr lang="en-US" altLang="en-US" dirty="0"/>
          </a:p>
          <a:p>
            <a:pPr eaLnBrk="1" hangingPunct="1">
              <a:defRPr/>
            </a:pPr>
            <a:endParaRPr lang="en-US" altLang="en-US" dirty="0" smtClean="0"/>
          </a:p>
          <a:p>
            <a:pPr marL="0" indent="0" eaLnBrk="1" hangingPunct="1">
              <a:buNone/>
              <a:defRPr/>
            </a:pPr>
            <a:endParaRPr lang="en-US" altLang="en-US" dirty="0" smtClean="0"/>
          </a:p>
        </p:txBody>
      </p:sp>
      <p:sp>
        <p:nvSpPr>
          <p:cNvPr id="28675" name="Title 1"/>
          <p:cNvSpPr>
            <a:spLocks noGrp="1"/>
          </p:cNvSpPr>
          <p:nvPr>
            <p:ph type="title"/>
          </p:nvPr>
        </p:nvSpPr>
        <p:spPr>
          <a:xfrm>
            <a:off x="0" y="1"/>
            <a:ext cx="12192000" cy="639762"/>
          </a:xfrm>
          <a:noFill/>
        </p:spPr>
        <p:txBody>
          <a:bodyPr/>
          <a:lstStyle/>
          <a:p>
            <a:pPr algn="ctr" eaLnBrk="1" hangingPunct="1"/>
            <a:r>
              <a:rPr lang="en-US" altLang="en-US" b="0" dirty="0" smtClean="0">
                <a:solidFill>
                  <a:schemeClr val="tx1"/>
                </a:solidFill>
              </a:rPr>
              <a:t>Summary: Take Action to Prevent Heat Illnesses</a:t>
            </a:r>
          </a:p>
        </p:txBody>
      </p:sp>
    </p:spTree>
    <p:custDataLst>
      <p:tags r:id="rId1"/>
    </p:custDataLst>
    <p:extLst>
      <p:ext uri="{BB962C8B-B14F-4D97-AF65-F5344CB8AC3E}">
        <p14:creationId xmlns:p14="http://schemas.microsoft.com/office/powerpoint/2010/main" val="129378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Content Placeholder 2"/>
          <p:cNvSpPr>
            <a:spLocks noGrp="1"/>
          </p:cNvSpPr>
          <p:nvPr>
            <p:ph idx="10"/>
          </p:nvPr>
        </p:nvSpPr>
        <p:spPr>
          <a:xfrm>
            <a:off x="609600" y="1557528"/>
            <a:ext cx="6934200" cy="4465637"/>
          </a:xfrm>
          <a:noFill/>
        </p:spPr>
        <p:txBody>
          <a:bodyPr/>
          <a:lstStyle/>
          <a:p>
            <a:pPr eaLnBrk="1" hangingPunct="1">
              <a:spcAft>
                <a:spcPts val="600"/>
              </a:spcAft>
              <a:defRPr/>
            </a:pPr>
            <a:r>
              <a:rPr lang="en-US" altLang="en-US" dirty="0" smtClean="0"/>
              <a:t>Drink water often throughout the day. Don’t wait to feel thirsty.</a:t>
            </a:r>
            <a:endParaRPr lang="en-US" altLang="en-US" dirty="0"/>
          </a:p>
          <a:p>
            <a:pPr eaLnBrk="1" hangingPunct="1">
              <a:spcAft>
                <a:spcPts val="600"/>
              </a:spcAft>
              <a:defRPr/>
            </a:pPr>
            <a:r>
              <a:rPr lang="en-US" altLang="en-US" dirty="0" smtClean="0"/>
              <a:t>Take breaks in a cool area and rest. </a:t>
            </a:r>
          </a:p>
          <a:p>
            <a:pPr eaLnBrk="1" hangingPunct="1">
              <a:spcAft>
                <a:spcPts val="600"/>
              </a:spcAft>
              <a:defRPr/>
            </a:pPr>
            <a:r>
              <a:rPr lang="en-US" altLang="en-US" dirty="0"/>
              <a:t>Remove PPE during breaks. </a:t>
            </a:r>
          </a:p>
          <a:p>
            <a:pPr eaLnBrk="1" hangingPunct="1">
              <a:spcAft>
                <a:spcPts val="600"/>
              </a:spcAft>
              <a:defRPr/>
            </a:pPr>
            <a:r>
              <a:rPr lang="en-US" altLang="en-US" dirty="0" smtClean="0"/>
              <a:t>Monitor your personal factors </a:t>
            </a:r>
            <a:r>
              <a:rPr lang="en-US" altLang="en-US" dirty="0"/>
              <a:t>that could increase </a:t>
            </a:r>
            <a:r>
              <a:rPr lang="en-US" altLang="en-US" dirty="0" smtClean="0"/>
              <a:t>your chances </a:t>
            </a:r>
            <a:r>
              <a:rPr lang="en-US" altLang="en-US" dirty="0"/>
              <a:t>for </a:t>
            </a:r>
            <a:r>
              <a:rPr lang="en-US" altLang="en-US" dirty="0" smtClean="0"/>
              <a:t>heat illnesses.</a:t>
            </a:r>
            <a:endParaRPr lang="en-US" altLang="en-US" dirty="0"/>
          </a:p>
          <a:p>
            <a:pPr eaLnBrk="1" hangingPunct="1">
              <a:spcAft>
                <a:spcPts val="600"/>
              </a:spcAft>
              <a:defRPr/>
            </a:pPr>
            <a:r>
              <a:rPr lang="en-US" altLang="en-US" dirty="0" smtClean="0"/>
              <a:t>Watch </a:t>
            </a:r>
            <a:r>
              <a:rPr lang="en-US" altLang="en-US" dirty="0"/>
              <a:t>each other for the signs and symptoms of </a:t>
            </a:r>
            <a:r>
              <a:rPr lang="en-US" altLang="en-US" dirty="0" smtClean="0"/>
              <a:t>heat illnesses. </a:t>
            </a:r>
            <a:endParaRPr lang="en-US" altLang="en-US" dirty="0"/>
          </a:p>
          <a:p>
            <a:pPr eaLnBrk="1" hangingPunct="1">
              <a:buClr>
                <a:schemeClr val="bg1"/>
              </a:buClr>
              <a:defRPr/>
            </a:pPr>
            <a:endParaRPr lang="en-US" altLang="en-US" dirty="0" smtClean="0"/>
          </a:p>
          <a:p>
            <a:pPr eaLnBrk="1" hangingPunct="1">
              <a:defRPr/>
            </a:pPr>
            <a:endParaRPr lang="en-US" altLang="en-US" dirty="0" smtClean="0"/>
          </a:p>
          <a:p>
            <a:pPr marL="0" indent="0" eaLnBrk="1" hangingPunct="1">
              <a:buNone/>
              <a:defRPr/>
            </a:pPr>
            <a:endParaRPr lang="en-US" altLang="en-US" dirty="0" smtClean="0"/>
          </a:p>
        </p:txBody>
      </p:sp>
      <p:sp>
        <p:nvSpPr>
          <p:cNvPr id="2" name="Title 1"/>
          <p:cNvSpPr>
            <a:spLocks noGrp="1"/>
          </p:cNvSpPr>
          <p:nvPr>
            <p:ph type="title"/>
          </p:nvPr>
        </p:nvSpPr>
        <p:spPr>
          <a:xfrm>
            <a:off x="-1" y="1"/>
            <a:ext cx="12035387" cy="640080"/>
          </a:xfrm>
        </p:spPr>
        <p:txBody>
          <a:bodyPr/>
          <a:lstStyle/>
          <a:p>
            <a:pPr algn="ctr"/>
            <a:r>
              <a:rPr lang="en-US" altLang="en-US" b="0" dirty="0" smtClean="0">
                <a:solidFill>
                  <a:schemeClr val="tx1"/>
                </a:solidFill>
              </a:rPr>
              <a:t>Summary - Take </a:t>
            </a:r>
            <a:r>
              <a:rPr lang="en-US" altLang="en-US" b="0" dirty="0">
                <a:solidFill>
                  <a:schemeClr val="tx1"/>
                </a:solidFill>
              </a:rPr>
              <a:t>Action to Prevent </a:t>
            </a:r>
            <a:r>
              <a:rPr lang="en-US" altLang="en-US" b="0" dirty="0" smtClean="0">
                <a:solidFill>
                  <a:schemeClr val="tx1"/>
                </a:solidFill>
              </a:rPr>
              <a:t>Heat Illnesses</a:t>
            </a:r>
            <a:r>
              <a:rPr lang="en-US" altLang="en-US" b="0" dirty="0" smtClean="0">
                <a:solidFill>
                  <a:schemeClr val="tx2"/>
                </a:solidFill>
              </a:rPr>
              <a:t> </a:t>
            </a:r>
            <a:r>
              <a:rPr lang="en-US" altLang="en-US" sz="2400" b="0" dirty="0">
                <a:solidFill>
                  <a:schemeClr val="tx2"/>
                </a:solidFill>
              </a:rPr>
              <a:t>(continued</a:t>
            </a:r>
            <a:r>
              <a:rPr lang="en-US" altLang="en-US" sz="2400" b="0" dirty="0" smtClean="0">
                <a:solidFill>
                  <a:schemeClr val="tx2"/>
                </a:solidFill>
              </a:rPr>
              <a:t>)</a:t>
            </a:r>
            <a:endParaRPr lang="en-US" sz="2400" b="0" dirty="0"/>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descr="arrow pointing to OSHA heat illness poster" title="arrow"/>
          <p:cNvCxnSpPr/>
          <p:nvPr/>
        </p:nvCxnSpPr>
        <p:spPr>
          <a:xfrm>
            <a:off x="5562601" y="3810000"/>
            <a:ext cx="18288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499" name="Content Placeholder 2"/>
          <p:cNvSpPr>
            <a:spLocks noGrp="1"/>
          </p:cNvSpPr>
          <p:nvPr>
            <p:ph idx="10"/>
          </p:nvPr>
        </p:nvSpPr>
        <p:spPr>
          <a:xfrm>
            <a:off x="304800" y="1295400"/>
            <a:ext cx="7086601" cy="4465638"/>
          </a:xfrm>
        </p:spPr>
        <p:txBody>
          <a:bodyPr/>
          <a:lstStyle/>
          <a:p>
            <a:pPr marL="0" indent="0">
              <a:spcAft>
                <a:spcPts val="600"/>
              </a:spcAft>
              <a:buNone/>
            </a:pPr>
            <a:endParaRPr lang="en-US" altLang="en-US" dirty="0" smtClean="0">
              <a:hlinkClick r:id="rId4"/>
            </a:endParaRPr>
          </a:p>
          <a:p>
            <a:pPr>
              <a:spcAft>
                <a:spcPts val="600"/>
              </a:spcAft>
            </a:pPr>
            <a:r>
              <a:rPr lang="en-US" altLang="en-US" dirty="0" smtClean="0">
                <a:hlinkClick r:id="rId4"/>
              </a:rPr>
              <a:t>Preventing Heat-Related Illness Card</a:t>
            </a:r>
            <a:r>
              <a:rPr lang="en-US" altLang="en-US" dirty="0" smtClean="0"/>
              <a:t> (L&amp;I)</a:t>
            </a:r>
          </a:p>
          <a:p>
            <a:pPr>
              <a:spcAft>
                <a:spcPts val="600"/>
              </a:spcAft>
            </a:pPr>
            <a:endParaRPr lang="en-US" altLang="en-US" dirty="0" smtClean="0"/>
          </a:p>
          <a:p>
            <a:pPr>
              <a:spcAft>
                <a:spcPts val="600"/>
              </a:spcAft>
            </a:pPr>
            <a:r>
              <a:rPr lang="en-US" altLang="en-US" dirty="0" smtClean="0">
                <a:hlinkClick r:id="rId5"/>
              </a:rPr>
              <a:t>Heat Safety Illustrated</a:t>
            </a:r>
            <a:r>
              <a:rPr lang="en-US" altLang="en-US" dirty="0" smtClean="0"/>
              <a:t> (OSHA)</a:t>
            </a:r>
          </a:p>
          <a:p>
            <a:pPr>
              <a:spcAft>
                <a:spcPts val="600"/>
              </a:spcAft>
            </a:pPr>
            <a:endParaRPr lang="en-US" altLang="en-US" dirty="0" smtClean="0"/>
          </a:p>
          <a:p>
            <a:pPr>
              <a:spcAft>
                <a:spcPts val="600"/>
              </a:spcAft>
            </a:pPr>
            <a:r>
              <a:rPr lang="en-US" altLang="en-US" dirty="0" smtClean="0">
                <a:hlinkClick r:id="rId6"/>
              </a:rPr>
              <a:t>Lni.wa.gov/</a:t>
            </a:r>
            <a:r>
              <a:rPr lang="en-US" altLang="en-US" b="1" dirty="0" err="1" smtClean="0">
                <a:hlinkClick r:id="rId6"/>
              </a:rPr>
              <a:t>HeatSmart</a:t>
            </a:r>
            <a:r>
              <a:rPr lang="en-US" altLang="en-US" dirty="0" smtClean="0"/>
              <a:t> resource page</a:t>
            </a:r>
          </a:p>
        </p:txBody>
      </p:sp>
      <p:sp>
        <p:nvSpPr>
          <p:cNvPr id="106498" name="Title 1"/>
          <p:cNvSpPr>
            <a:spLocks noGrp="1"/>
          </p:cNvSpPr>
          <p:nvPr>
            <p:ph type="title"/>
          </p:nvPr>
        </p:nvSpPr>
        <p:spPr>
          <a:xfrm>
            <a:off x="0" y="0"/>
            <a:ext cx="12192000" cy="639763"/>
          </a:xfrm>
        </p:spPr>
        <p:txBody>
          <a:bodyPr/>
          <a:lstStyle/>
          <a:p>
            <a:pPr algn="ctr"/>
            <a:r>
              <a:rPr lang="en-US" altLang="en-US" sz="4000" b="0" dirty="0" smtClean="0"/>
              <a:t>Resources</a:t>
            </a:r>
          </a:p>
        </p:txBody>
      </p:sp>
      <p:pic>
        <p:nvPicPr>
          <p:cNvPr id="4" name="Picture 3" descr="A group of four images, with the caption at the top &quot;Heat illness can be prevented!&quot; First group has several workers gathered behind a pickup truck with a water container on the tailgate, next to a lawn mower. Water checklist checked. The second group is seated under a pop-up canopy, Shade and Rest checkbox checked. Third group is seated around a person speaking giving training on a construction site. Training checkbox checked. The fourth image is a group of workers under a canopy standing discussing plans. Emergency Plan checkbox check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401" y="926904"/>
            <a:ext cx="4662454" cy="4834134"/>
          </a:xfrm>
          <a:prstGeom prst="rect">
            <a:avLst/>
          </a:prstGeom>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1143000" y="1447800"/>
            <a:ext cx="10464800" cy="4465637"/>
          </a:xfrm>
        </p:spPr>
        <p:txBody>
          <a:bodyPr/>
          <a:lstStyle/>
          <a:p>
            <a:pPr marL="0" indent="0" algn="ctr">
              <a:buNone/>
            </a:pPr>
            <a:r>
              <a:rPr lang="en-US" dirty="0" smtClean="0"/>
              <a:t>Thanks for participating!</a:t>
            </a:r>
          </a:p>
          <a:p>
            <a:pPr marL="0" indent="0" algn="ctr">
              <a:buNone/>
            </a:pPr>
            <a:r>
              <a:rPr lang="en-US" dirty="0" smtClean="0"/>
              <a:t>Please send an email confirming you’ve completed this training to: </a:t>
            </a:r>
            <a:r>
              <a:rPr lang="en-US" dirty="0" smtClean="0">
                <a:hlinkClick r:id="rId2"/>
              </a:rPr>
              <a:t>znavarrete@pugetsound.edu</a:t>
            </a:r>
            <a:r>
              <a:rPr lang="en-US" dirty="0" smtClean="0"/>
              <a:t> or </a:t>
            </a:r>
            <a:r>
              <a:rPr lang="en-US" dirty="0" smtClean="0">
                <a:hlinkClick r:id="rId3"/>
              </a:rPr>
              <a:t>mattjohnson@pugetsound.edu</a:t>
            </a:r>
            <a:r>
              <a:rPr lang="en-US" dirty="0" smtClean="0"/>
              <a:t> </a:t>
            </a:r>
            <a:endParaRPr lang="en-US" dirty="0"/>
          </a:p>
        </p:txBody>
      </p:sp>
    </p:spTree>
    <p:extLst>
      <p:ext uri="{BB962C8B-B14F-4D97-AF65-F5344CB8AC3E}">
        <p14:creationId xmlns:p14="http://schemas.microsoft.com/office/powerpoint/2010/main" val="886990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228600" y="72211"/>
            <a:ext cx="11742989" cy="639763"/>
          </a:xfrm>
        </p:spPr>
        <p:txBody>
          <a:bodyPr/>
          <a:lstStyle/>
          <a:p>
            <a:pPr algn="ctr"/>
            <a:r>
              <a:rPr lang="en-US" altLang="en-US" b="0" dirty="0" smtClean="0">
                <a:solidFill>
                  <a:schemeClr val="tx1"/>
                </a:solidFill>
              </a:rPr>
              <a:t>When is it too hot – what does the L&amp;I outdoor heat </a:t>
            </a:r>
            <a:r>
              <a:rPr lang="en-US" altLang="en-US" b="0" dirty="0">
                <a:solidFill>
                  <a:schemeClr val="tx1"/>
                </a:solidFill>
              </a:rPr>
              <a:t>r</a:t>
            </a:r>
            <a:r>
              <a:rPr lang="en-US" altLang="en-US" b="0" dirty="0" smtClean="0">
                <a:solidFill>
                  <a:schemeClr val="tx1"/>
                </a:solidFill>
              </a:rPr>
              <a:t>ule say?</a:t>
            </a:r>
          </a:p>
        </p:txBody>
      </p:sp>
      <p:sp>
        <p:nvSpPr>
          <p:cNvPr id="4" name="Content Placeholder 3"/>
          <p:cNvSpPr>
            <a:spLocks noGrp="1"/>
          </p:cNvSpPr>
          <p:nvPr>
            <p:ph idx="4294967295"/>
          </p:nvPr>
        </p:nvSpPr>
        <p:spPr>
          <a:xfrm>
            <a:off x="111407" y="1211943"/>
            <a:ext cx="4858941" cy="4844387"/>
          </a:xfrm>
        </p:spPr>
        <p:txBody>
          <a:bodyPr/>
          <a:lstStyle/>
          <a:p>
            <a:pPr marL="0" indent="0">
              <a:spcBef>
                <a:spcPct val="0"/>
              </a:spcBef>
              <a:spcAft>
                <a:spcPts val="2400"/>
              </a:spcAft>
              <a:buNone/>
            </a:pPr>
            <a:r>
              <a:rPr lang="en-US" altLang="en-US" sz="2400" b="1" dirty="0"/>
              <a:t>52°F</a:t>
            </a:r>
            <a:r>
              <a:rPr lang="en-US" altLang="en-US" sz="2400" dirty="0"/>
              <a:t> – </a:t>
            </a:r>
            <a:r>
              <a:rPr lang="en-US" altLang="en-US" sz="2400" dirty="0" smtClean="0"/>
              <a:t> when wearing </a:t>
            </a:r>
            <a:r>
              <a:rPr lang="en-US" altLang="en-US" sz="2400" b="1" dirty="0"/>
              <a:t>non-breathing</a:t>
            </a:r>
            <a:r>
              <a:rPr lang="en-US" altLang="en-US" sz="2400" dirty="0"/>
              <a:t> </a:t>
            </a:r>
            <a:r>
              <a:rPr lang="en-US" altLang="en-US" sz="2400" b="1" dirty="0"/>
              <a:t>clothing</a:t>
            </a:r>
            <a:r>
              <a:rPr lang="en-US" altLang="en-US" sz="2400" dirty="0"/>
              <a:t> such as vapor barrier suits, chemical resistant suits and some rain gear</a:t>
            </a:r>
            <a:r>
              <a:rPr lang="en-US" altLang="en-US" sz="2400" dirty="0" smtClean="0"/>
              <a:t>.</a:t>
            </a:r>
            <a:endParaRPr lang="en-US" altLang="en-US" sz="2400" dirty="0"/>
          </a:p>
          <a:p>
            <a:pPr marL="0" indent="0">
              <a:spcBef>
                <a:spcPct val="0"/>
              </a:spcBef>
              <a:spcAft>
                <a:spcPts val="2400"/>
              </a:spcAft>
              <a:buNone/>
            </a:pPr>
            <a:r>
              <a:rPr lang="en-US" altLang="en-US" sz="2400" b="1" dirty="0"/>
              <a:t>77°F</a:t>
            </a:r>
            <a:r>
              <a:rPr lang="en-US" altLang="en-US" sz="2400" dirty="0"/>
              <a:t> – </a:t>
            </a:r>
            <a:r>
              <a:rPr lang="en-US" altLang="en-US" sz="2400" dirty="0" smtClean="0"/>
              <a:t>when wearing </a:t>
            </a:r>
            <a:r>
              <a:rPr lang="en-US" altLang="en-US" sz="2400" b="1" dirty="0"/>
              <a:t>double layer </a:t>
            </a:r>
            <a:r>
              <a:rPr lang="en-US" altLang="en-US" sz="2400" b="1" dirty="0" smtClean="0"/>
              <a:t>woven clothing</a:t>
            </a:r>
            <a:r>
              <a:rPr lang="en-US" altLang="en-US" sz="2400" dirty="0" smtClean="0"/>
              <a:t> </a:t>
            </a:r>
            <a:r>
              <a:rPr lang="en-US" altLang="en-US" sz="2400" dirty="0"/>
              <a:t>such as sweatshirts, coveralls and jackets over shirt</a:t>
            </a:r>
            <a:r>
              <a:rPr lang="en-US" altLang="en-US" sz="2400" dirty="0" smtClean="0"/>
              <a:t>.</a:t>
            </a:r>
          </a:p>
          <a:p>
            <a:pPr marL="0" indent="0">
              <a:spcBef>
                <a:spcPct val="0"/>
              </a:spcBef>
              <a:spcAft>
                <a:spcPts val="2400"/>
              </a:spcAft>
              <a:buNone/>
            </a:pPr>
            <a:r>
              <a:rPr lang="en-US" altLang="en-US" sz="2400" b="1" dirty="0" smtClean="0"/>
              <a:t>89°F</a:t>
            </a:r>
            <a:r>
              <a:rPr lang="en-US" altLang="en-US" sz="2400" dirty="0" smtClean="0"/>
              <a:t> </a:t>
            </a:r>
            <a:r>
              <a:rPr lang="en-US" altLang="en-US" sz="2400" dirty="0"/>
              <a:t>– </a:t>
            </a:r>
            <a:r>
              <a:rPr lang="en-US" altLang="en-US" sz="2400" dirty="0" smtClean="0"/>
              <a:t>when wearing </a:t>
            </a:r>
            <a:r>
              <a:rPr lang="en-US" altLang="en-US" sz="2400" b="1" dirty="0"/>
              <a:t>all</a:t>
            </a:r>
            <a:r>
              <a:rPr lang="en-US" altLang="en-US" sz="2400" dirty="0"/>
              <a:t> </a:t>
            </a:r>
            <a:r>
              <a:rPr lang="en-US" altLang="en-US" sz="2400" b="1" dirty="0"/>
              <a:t>other clothing</a:t>
            </a:r>
            <a:r>
              <a:rPr lang="en-US" altLang="en-US" sz="2400" dirty="0"/>
              <a:t>. Typical </a:t>
            </a:r>
            <a:r>
              <a:rPr lang="en-US" altLang="en-US" sz="2400" dirty="0" smtClean="0"/>
              <a:t>clothes </a:t>
            </a:r>
            <a:r>
              <a:rPr lang="en-US" altLang="en-US" sz="2400" dirty="0"/>
              <a:t>such as shirts and pants.</a:t>
            </a:r>
          </a:p>
        </p:txBody>
      </p:sp>
      <p:pic>
        <p:nvPicPr>
          <p:cNvPr id="102406" name="Picture 6" descr="Hazardous waste worker with implermeable coveralls and a self-contained breathing apparatus." title="Non-breathable"/>
          <p:cNvPicPr>
            <a:picLocks noChangeAspect="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Lst>
          </a:blip>
          <a:srcRect/>
          <a:stretch>
            <a:fillRect/>
          </a:stretch>
        </p:blipFill>
        <p:spPr bwMode="auto">
          <a:xfrm>
            <a:off x="5357134" y="1389208"/>
            <a:ext cx="2236111" cy="412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000540" y="5533110"/>
            <a:ext cx="949299" cy="523220"/>
          </a:xfrm>
          <a:prstGeom prst="rect">
            <a:avLst/>
          </a:prstGeom>
          <a:noFill/>
        </p:spPr>
        <p:txBody>
          <a:bodyPr wrap="none" rtlCol="0">
            <a:spAutoFit/>
          </a:bodyPr>
          <a:lstStyle/>
          <a:p>
            <a:pPr algn="ctr"/>
            <a:r>
              <a:rPr lang="en-US" altLang="en-US" sz="2800" dirty="0"/>
              <a:t>52°F</a:t>
            </a:r>
            <a:endParaRPr lang="en-US" sz="2800" dirty="0"/>
          </a:p>
        </p:txBody>
      </p:sp>
      <p:sp>
        <p:nvSpPr>
          <p:cNvPr id="102407" name="TextBox 7"/>
          <p:cNvSpPr txBox="1">
            <a:spLocks noChangeArrowheads="1"/>
          </p:cNvSpPr>
          <p:nvPr/>
        </p:nvSpPr>
        <p:spPr bwMode="auto">
          <a:xfrm rot="5400000">
            <a:off x="7148350" y="3344930"/>
            <a:ext cx="1032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lgn="ctr">
              <a:spcBef>
                <a:spcPct val="0"/>
              </a:spcBef>
              <a:buClrTx/>
              <a:buFontTx/>
              <a:buNone/>
            </a:pPr>
            <a:r>
              <a:rPr lang="en-US" altLang="en-US" sz="800" dirty="0" smtClean="0"/>
              <a:t>photo </a:t>
            </a:r>
            <a:r>
              <a:rPr lang="en-US" altLang="en-US" sz="800" dirty="0"/>
              <a:t>from NIOSH</a:t>
            </a:r>
          </a:p>
        </p:txBody>
      </p:sp>
      <p:pic>
        <p:nvPicPr>
          <p:cNvPr id="2" name="Picture 1" descr="man wearing double layer of clothing and vest" title="man with ves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0894" y="1366075"/>
            <a:ext cx="2114966" cy="4173154"/>
          </a:xfrm>
          <a:prstGeom prst="rect">
            <a:avLst/>
          </a:prstGeom>
        </p:spPr>
      </p:pic>
      <p:sp>
        <p:nvSpPr>
          <p:cNvPr id="3" name="TextBox 2"/>
          <p:cNvSpPr txBox="1"/>
          <p:nvPr/>
        </p:nvSpPr>
        <p:spPr>
          <a:xfrm>
            <a:off x="8353728" y="5559156"/>
            <a:ext cx="949299" cy="523220"/>
          </a:xfrm>
          <a:prstGeom prst="rect">
            <a:avLst/>
          </a:prstGeom>
          <a:noFill/>
        </p:spPr>
        <p:txBody>
          <a:bodyPr wrap="none" rtlCol="0">
            <a:spAutoFit/>
          </a:bodyPr>
          <a:lstStyle/>
          <a:p>
            <a:pPr algn="ctr"/>
            <a:r>
              <a:rPr lang="en-US" sz="2800" dirty="0"/>
              <a:t>77</a:t>
            </a:r>
            <a:r>
              <a:rPr lang="en-US" altLang="en-US" sz="2800" dirty="0"/>
              <a:t>°F</a:t>
            </a:r>
            <a:endParaRPr lang="en-US" sz="2800" dirty="0"/>
          </a:p>
        </p:txBody>
      </p:sp>
      <p:sp>
        <p:nvSpPr>
          <p:cNvPr id="11" name="Rectangle 10"/>
          <p:cNvSpPr/>
          <p:nvPr/>
        </p:nvSpPr>
        <p:spPr>
          <a:xfrm rot="5400000">
            <a:off x="8852590" y="3344930"/>
            <a:ext cx="2165978" cy="215444"/>
          </a:xfrm>
          <a:prstGeom prst="rect">
            <a:avLst/>
          </a:prstGeom>
        </p:spPr>
        <p:txBody>
          <a:bodyPr wrap="none">
            <a:spAutoFit/>
          </a:bodyPr>
          <a:lstStyle/>
          <a:p>
            <a:pPr algn="ctr"/>
            <a:r>
              <a:rPr lang="en-US" sz="800" dirty="0"/>
              <a:t>Photo by Frank Rafik in Creative Commons</a:t>
            </a:r>
          </a:p>
        </p:txBody>
      </p:sp>
      <p:pic>
        <p:nvPicPr>
          <p:cNvPr id="7" name="Picture 6" descr="man wearing shirt and pants " title="man on ladder"/>
          <p:cNvPicPr>
            <a:picLocks noChangeAspect="1"/>
          </p:cNvPicPr>
          <p:nvPr/>
        </p:nvPicPr>
        <p:blipFill rotWithShape="1">
          <a:blip r:embed="rId7"/>
          <a:srcRect l="19962" r="17400"/>
          <a:stretch/>
        </p:blipFill>
        <p:spPr>
          <a:xfrm>
            <a:off x="10131358" y="1351619"/>
            <a:ext cx="1842486" cy="4202066"/>
          </a:xfrm>
          <a:prstGeom prst="rect">
            <a:avLst/>
          </a:prstGeom>
        </p:spPr>
      </p:pic>
      <p:sp>
        <p:nvSpPr>
          <p:cNvPr id="8" name="TextBox 7"/>
          <p:cNvSpPr txBox="1"/>
          <p:nvPr/>
        </p:nvSpPr>
        <p:spPr>
          <a:xfrm>
            <a:off x="10246152" y="5572780"/>
            <a:ext cx="1612899" cy="523220"/>
          </a:xfrm>
          <a:prstGeom prst="rect">
            <a:avLst/>
          </a:prstGeom>
          <a:noFill/>
        </p:spPr>
        <p:txBody>
          <a:bodyPr wrap="square" rtlCol="0">
            <a:spAutoFit/>
          </a:bodyPr>
          <a:lstStyle/>
          <a:p>
            <a:pPr algn="ctr"/>
            <a:r>
              <a:rPr lang="en-US" sz="2800" dirty="0" smtClean="0"/>
              <a:t>89°F</a:t>
            </a:r>
            <a:endParaRPr lang="en-US" sz="2800" dirty="0"/>
          </a:p>
        </p:txBody>
      </p:sp>
      <p:sp>
        <p:nvSpPr>
          <p:cNvPr id="6" name="TextBox 5"/>
          <p:cNvSpPr txBox="1"/>
          <p:nvPr/>
        </p:nvSpPr>
        <p:spPr>
          <a:xfrm rot="5400000">
            <a:off x="11207978" y="3344930"/>
            <a:ext cx="1752600" cy="215444"/>
          </a:xfrm>
          <a:prstGeom prst="rect">
            <a:avLst/>
          </a:prstGeom>
          <a:noFill/>
        </p:spPr>
        <p:txBody>
          <a:bodyPr wrap="square" rtlCol="0">
            <a:spAutoFit/>
          </a:bodyPr>
          <a:lstStyle/>
          <a:p>
            <a:pPr algn="ctr"/>
            <a:r>
              <a:rPr lang="en-US" sz="800" dirty="0" smtClean="0"/>
              <a:t>Photo by PNASH0</a:t>
            </a:r>
            <a:endParaRPr lang="en-US" sz="800" dirty="0"/>
          </a:p>
        </p:txBody>
      </p:sp>
    </p:spTree>
    <p:custDataLst>
      <p:tags r:id="rId1"/>
    </p:custDataLst>
    <p:extLst>
      <p:ext uri="{BB962C8B-B14F-4D97-AF65-F5344CB8AC3E}">
        <p14:creationId xmlns:p14="http://schemas.microsoft.com/office/powerpoint/2010/main" val="2960237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762000" y="234156"/>
            <a:ext cx="10464800" cy="639763"/>
          </a:xfrm>
        </p:spPr>
        <p:txBody>
          <a:bodyPr/>
          <a:lstStyle/>
          <a:p>
            <a:pPr algn="ctr" eaLnBrk="1" hangingPunct="1"/>
            <a:r>
              <a:rPr lang="en-US" altLang="en-US" sz="4000" b="0" dirty="0" smtClean="0">
                <a:solidFill>
                  <a:schemeClr val="tx1"/>
                </a:solidFill>
              </a:rPr>
              <a:t>Heat-Related Illnesses</a:t>
            </a:r>
          </a:p>
        </p:txBody>
      </p:sp>
      <p:sp>
        <p:nvSpPr>
          <p:cNvPr id="2" name="Content Placeholder 1"/>
          <p:cNvSpPr>
            <a:spLocks noGrp="1"/>
          </p:cNvSpPr>
          <p:nvPr>
            <p:ph idx="10"/>
          </p:nvPr>
        </p:nvSpPr>
        <p:spPr>
          <a:xfrm>
            <a:off x="152400" y="2171700"/>
            <a:ext cx="7297002" cy="2743200"/>
          </a:xfrm>
          <a:noFill/>
        </p:spPr>
        <p:txBody>
          <a:bodyPr/>
          <a:lstStyle/>
          <a:p>
            <a:pPr marL="0" lvl="1" indent="0">
              <a:spcBef>
                <a:spcPts val="0"/>
              </a:spcBef>
              <a:spcAft>
                <a:spcPts val="2400"/>
              </a:spcAft>
              <a:buNone/>
            </a:pPr>
            <a:r>
              <a:rPr lang="en-US" altLang="en-US" sz="3600" dirty="0" smtClean="0"/>
              <a:t>Occurs when the body can’t cool off and overheats. </a:t>
            </a:r>
          </a:p>
          <a:p>
            <a:pPr marL="0" lvl="1" indent="0">
              <a:spcBef>
                <a:spcPts val="0"/>
              </a:spcBef>
              <a:spcAft>
                <a:spcPts val="2400"/>
              </a:spcAft>
              <a:buNone/>
            </a:pPr>
            <a:r>
              <a:rPr lang="en-US" altLang="en-US" sz="3600" dirty="0" smtClean="0"/>
              <a:t>This is caused by a combination of external and personal factors.</a:t>
            </a:r>
            <a:endParaRPr lang="en-US" altLang="en-US" sz="3600" dirty="0"/>
          </a:p>
        </p:txBody>
      </p:sp>
      <p:pic>
        <p:nvPicPr>
          <p:cNvPr id="3" name="Picture 2" descr="woman sweating and overheated" title="sweating woman"/>
          <p:cNvPicPr>
            <a:picLocks noChangeAspect="1"/>
          </p:cNvPicPr>
          <p:nvPr/>
        </p:nvPicPr>
        <p:blipFill>
          <a:blip r:embed="rId4"/>
          <a:stretch>
            <a:fillRect/>
          </a:stretch>
        </p:blipFill>
        <p:spPr>
          <a:xfrm>
            <a:off x="7696200" y="1143000"/>
            <a:ext cx="3704123" cy="4800600"/>
          </a:xfrm>
          <a:prstGeom prst="rect">
            <a:avLst/>
          </a:prstGeom>
        </p:spPr>
      </p:pic>
      <p:sp>
        <p:nvSpPr>
          <p:cNvPr id="4" name="Rectangle 3"/>
          <p:cNvSpPr/>
          <p:nvPr/>
        </p:nvSpPr>
        <p:spPr>
          <a:xfrm rot="5400000">
            <a:off x="10309661" y="3435578"/>
            <a:ext cx="2456122" cy="215444"/>
          </a:xfrm>
          <a:prstGeom prst="rect">
            <a:avLst/>
          </a:prstGeom>
        </p:spPr>
        <p:txBody>
          <a:bodyPr wrap="none">
            <a:spAutoFit/>
          </a:bodyPr>
          <a:lstStyle/>
          <a:p>
            <a:r>
              <a:rPr lang="en-US" sz="800" dirty="0"/>
              <a:t>Photo by John Flinchbaugh in Creative Commons</a:t>
            </a:r>
          </a:p>
        </p:txBody>
      </p:sp>
    </p:spTree>
    <p:custDataLst>
      <p:tags r:id="rId1"/>
    </p:custDataLst>
    <p:extLst>
      <p:ext uri="{BB962C8B-B14F-4D97-AF65-F5344CB8AC3E}">
        <p14:creationId xmlns:p14="http://schemas.microsoft.com/office/powerpoint/2010/main" val="2731682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257300" y="0"/>
            <a:ext cx="9677400" cy="838200"/>
          </a:xfrm>
        </p:spPr>
        <p:txBody>
          <a:bodyPr/>
          <a:lstStyle/>
          <a:p>
            <a:pPr algn="ctr"/>
            <a:r>
              <a:rPr lang="en-US" altLang="en-US" b="0" dirty="0" smtClean="0">
                <a:solidFill>
                  <a:schemeClr val="tx1"/>
                </a:solidFill>
              </a:rPr>
              <a:t>Factors Increasing Your Chances for Heat Illnesses</a:t>
            </a:r>
          </a:p>
        </p:txBody>
      </p:sp>
      <p:pic>
        <p:nvPicPr>
          <p:cNvPr id="10" name="Picture 9" descr="Worker on riding lawnmower." title="Landscaper"/>
          <p:cNvPicPr>
            <a:picLocks noChangeAspect="1"/>
          </p:cNvPicPr>
          <p:nvPr/>
        </p:nvPicPr>
        <p:blipFill rotWithShape="1">
          <a:blip r:embed="rId4"/>
          <a:srcRect l="18804" t="17647" r="6747" b="4706"/>
          <a:stretch/>
        </p:blipFill>
        <p:spPr>
          <a:xfrm>
            <a:off x="262704" y="1119915"/>
            <a:ext cx="3922222" cy="5077685"/>
          </a:xfrm>
          <a:prstGeom prst="rect">
            <a:avLst/>
          </a:prstGeom>
        </p:spPr>
      </p:pic>
      <p:sp>
        <p:nvSpPr>
          <p:cNvPr id="3" name="TextBox 2"/>
          <p:cNvSpPr txBox="1"/>
          <p:nvPr/>
        </p:nvSpPr>
        <p:spPr>
          <a:xfrm>
            <a:off x="2223815" y="2057400"/>
            <a:ext cx="2137124" cy="461665"/>
          </a:xfrm>
          <a:prstGeom prst="rect">
            <a:avLst/>
          </a:prstGeom>
          <a:noFill/>
        </p:spPr>
        <p:txBody>
          <a:bodyPr wrap="none" rtlCol="0">
            <a:spAutoFit/>
          </a:bodyPr>
          <a:lstStyle/>
          <a:p>
            <a:r>
              <a:rPr lang="en-US" sz="2400" dirty="0" smtClean="0"/>
              <a:t>Direct sunlight</a:t>
            </a:r>
            <a:endParaRPr lang="en-US" sz="2400" dirty="0"/>
          </a:p>
        </p:txBody>
      </p:sp>
      <p:pic>
        <p:nvPicPr>
          <p:cNvPr id="12" name="Picture 11" descr="Two workers leveling asphalt on road." title="Road work"/>
          <p:cNvPicPr>
            <a:picLocks noChangeAspect="1"/>
          </p:cNvPicPr>
          <p:nvPr/>
        </p:nvPicPr>
        <p:blipFill>
          <a:blip r:embed="rId5"/>
          <a:stretch>
            <a:fillRect/>
          </a:stretch>
        </p:blipFill>
        <p:spPr>
          <a:xfrm>
            <a:off x="8183041" y="1119915"/>
            <a:ext cx="3792461" cy="5077685"/>
          </a:xfrm>
          <a:prstGeom prst="rect">
            <a:avLst/>
          </a:prstGeom>
        </p:spPr>
      </p:pic>
      <p:sp>
        <p:nvSpPr>
          <p:cNvPr id="2" name="TextBox 1"/>
          <p:cNvSpPr txBox="1"/>
          <p:nvPr/>
        </p:nvSpPr>
        <p:spPr>
          <a:xfrm>
            <a:off x="8305800" y="5735935"/>
            <a:ext cx="3336170" cy="461665"/>
          </a:xfrm>
          <a:prstGeom prst="rect">
            <a:avLst/>
          </a:prstGeom>
          <a:noFill/>
        </p:spPr>
        <p:txBody>
          <a:bodyPr wrap="none" rtlCol="0">
            <a:spAutoFit/>
          </a:bodyPr>
          <a:lstStyle/>
          <a:p>
            <a:r>
              <a:rPr lang="en-US" sz="2400" dirty="0" smtClean="0">
                <a:solidFill>
                  <a:schemeClr val="bg1"/>
                </a:solidFill>
              </a:rPr>
              <a:t>Pavement and engines</a:t>
            </a:r>
            <a:endParaRPr lang="en-US" sz="2400" dirty="0">
              <a:solidFill>
                <a:schemeClr val="bg1"/>
              </a:solidFill>
            </a:endParaRPr>
          </a:p>
        </p:txBody>
      </p:sp>
      <p:sp>
        <p:nvSpPr>
          <p:cNvPr id="22531" name="TextBox 4"/>
          <p:cNvSpPr txBox="1">
            <a:spLocks noChangeArrowheads="1"/>
          </p:cNvSpPr>
          <p:nvPr/>
        </p:nvSpPr>
        <p:spPr bwMode="auto">
          <a:xfrm>
            <a:off x="4360939" y="1600200"/>
            <a:ext cx="3588367" cy="4401205"/>
          </a:xfrm>
          <a:prstGeom prst="rect">
            <a:avLst/>
          </a:prstGeom>
          <a:solidFill>
            <a:srgbClr val="F3901D">
              <a:alpha val="70587"/>
            </a:srgbClr>
          </a:solidFill>
          <a:ln w="9525">
            <a:solidFill>
              <a:srgbClr val="CC0000"/>
            </a:solidFill>
            <a:miter lim="800000"/>
            <a:headEnd/>
            <a:tailEnd/>
          </a:ln>
        </p:spPr>
        <p:txBody>
          <a:bodyPr wrap="square">
            <a:spAutoFit/>
          </a:bodyPr>
          <a:lstStyle>
            <a:lvl1pPr marL="342900" indent="-342900">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 typeface="Arial" panose="020B0604020202020204" pitchFamily="34" charset="0"/>
              <a:buChar char="−"/>
            </a:pPr>
            <a:r>
              <a:rPr lang="en-US" altLang="en-US" dirty="0"/>
              <a:t>High temperature</a:t>
            </a:r>
            <a:r>
              <a:rPr lang="en-US" altLang="en-US" dirty="0" smtClean="0">
                <a:solidFill>
                  <a:srgbClr val="F3901D"/>
                </a:solidFill>
              </a:rPr>
              <a:t>.</a:t>
            </a:r>
          </a:p>
          <a:p>
            <a:pPr>
              <a:spcBef>
                <a:spcPct val="0"/>
              </a:spcBef>
              <a:buClrTx/>
              <a:buFont typeface="Arial" panose="020B0604020202020204" pitchFamily="34" charset="0"/>
              <a:buChar char="−"/>
            </a:pPr>
            <a:endParaRPr lang="en-US" altLang="en-US" dirty="0"/>
          </a:p>
          <a:p>
            <a:pPr>
              <a:spcBef>
                <a:spcPct val="0"/>
              </a:spcBef>
              <a:buClrTx/>
              <a:buFont typeface="Arial" panose="020B0604020202020204" pitchFamily="34" charset="0"/>
              <a:buChar char="−"/>
            </a:pPr>
            <a:r>
              <a:rPr lang="en-US" altLang="en-US" dirty="0"/>
              <a:t>High </a:t>
            </a:r>
            <a:r>
              <a:rPr lang="en-US" altLang="en-US" dirty="0" smtClean="0"/>
              <a:t>humidity</a:t>
            </a:r>
            <a:endParaRPr lang="en-US" altLang="en-US" dirty="0" smtClean="0">
              <a:solidFill>
                <a:srgbClr val="F3901D"/>
              </a:solidFill>
            </a:endParaRPr>
          </a:p>
          <a:p>
            <a:pPr>
              <a:spcBef>
                <a:spcPct val="0"/>
              </a:spcBef>
              <a:buClrTx/>
              <a:buFont typeface="Arial" panose="020B0604020202020204" pitchFamily="34" charset="0"/>
              <a:buChar char="−"/>
            </a:pPr>
            <a:endParaRPr lang="en-US" altLang="en-US" dirty="0"/>
          </a:p>
          <a:p>
            <a:pPr>
              <a:spcBef>
                <a:spcPct val="0"/>
              </a:spcBef>
              <a:buClrTx/>
              <a:buFont typeface="Arial" panose="020B0604020202020204" pitchFamily="34" charset="0"/>
              <a:buChar char="−"/>
            </a:pPr>
            <a:r>
              <a:rPr lang="en-US" altLang="en-US" dirty="0"/>
              <a:t>No breeze</a:t>
            </a:r>
            <a:r>
              <a:rPr lang="en-US" altLang="en-US" dirty="0" smtClean="0">
                <a:solidFill>
                  <a:srgbClr val="F3901D"/>
                </a:solidFill>
              </a:rPr>
              <a:t>.</a:t>
            </a:r>
          </a:p>
          <a:p>
            <a:pPr>
              <a:spcBef>
                <a:spcPct val="0"/>
              </a:spcBef>
              <a:buClrTx/>
              <a:buFont typeface="Arial" panose="020B0604020202020204" pitchFamily="34" charset="0"/>
              <a:buChar char="−"/>
            </a:pPr>
            <a:endParaRPr lang="en-US" altLang="en-US" dirty="0"/>
          </a:p>
          <a:p>
            <a:pPr>
              <a:spcBef>
                <a:spcPct val="0"/>
              </a:spcBef>
              <a:buClrTx/>
              <a:buFont typeface="Arial" panose="020B0604020202020204" pitchFamily="34" charset="0"/>
              <a:buChar char="−"/>
            </a:pPr>
            <a:r>
              <a:rPr lang="en-US" altLang="en-US" dirty="0"/>
              <a:t>Direct </a:t>
            </a:r>
            <a:r>
              <a:rPr lang="en-US" altLang="en-US" dirty="0" smtClean="0"/>
              <a:t>sunlight</a:t>
            </a:r>
          </a:p>
          <a:p>
            <a:pPr marL="0" indent="0">
              <a:spcBef>
                <a:spcPct val="0"/>
              </a:spcBef>
              <a:buClrTx/>
              <a:buNone/>
            </a:pPr>
            <a:endParaRPr lang="en-US" altLang="en-US" dirty="0"/>
          </a:p>
          <a:p>
            <a:pPr>
              <a:spcBef>
                <a:spcPct val="0"/>
              </a:spcBef>
              <a:buClrTx/>
              <a:buFont typeface="Arial" panose="020B0604020202020204" pitchFamily="34" charset="0"/>
              <a:buChar char="−"/>
            </a:pPr>
            <a:r>
              <a:rPr lang="en-US" altLang="en-US" dirty="0"/>
              <a:t>Other heat sources around you</a:t>
            </a:r>
            <a:r>
              <a:rPr lang="en-US" altLang="en-US" dirty="0">
                <a:solidFill>
                  <a:srgbClr val="F3901D"/>
                </a:solidFill>
              </a:rPr>
              <a:t>.</a:t>
            </a:r>
            <a:endParaRPr lang="en-US" altLang="en-US" dirty="0"/>
          </a:p>
        </p:txBody>
      </p:sp>
      <p:sp>
        <p:nvSpPr>
          <p:cNvPr id="11" name="TextBox 1"/>
          <p:cNvSpPr txBox="1">
            <a:spLocks noChangeArrowheads="1"/>
          </p:cNvSpPr>
          <p:nvPr/>
        </p:nvSpPr>
        <p:spPr bwMode="auto">
          <a:xfrm>
            <a:off x="1761188" y="6197600"/>
            <a:ext cx="925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eaLnBrk="1" hangingPunct="1">
              <a:spcBef>
                <a:spcPct val="0"/>
              </a:spcBef>
              <a:buClrTx/>
              <a:buFontTx/>
              <a:buNone/>
            </a:pPr>
            <a:r>
              <a:rPr lang="en-US" altLang="en-US" sz="800" dirty="0" smtClean="0"/>
              <a:t>Photos </a:t>
            </a:r>
            <a:r>
              <a:rPr lang="en-US" altLang="en-US" sz="800" dirty="0"/>
              <a:t>from </a:t>
            </a:r>
            <a:r>
              <a:rPr lang="en-US" altLang="en-US" sz="800" dirty="0" smtClean="0"/>
              <a:t>L&amp;I</a:t>
            </a:r>
            <a:endParaRPr lang="en-US" altLang="en-US" sz="800" dirty="0"/>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257300" y="0"/>
            <a:ext cx="9677400" cy="990600"/>
          </a:xfrm>
        </p:spPr>
        <p:txBody>
          <a:bodyPr/>
          <a:lstStyle/>
          <a:p>
            <a:pPr algn="ctr"/>
            <a:r>
              <a:rPr lang="en-US" altLang="en-US" b="0" dirty="0" smtClean="0">
                <a:solidFill>
                  <a:schemeClr val="tx1"/>
                </a:solidFill>
              </a:rPr>
              <a:t>Factors Increasing Your Chances for Heat Illness</a:t>
            </a:r>
            <a:br>
              <a:rPr lang="en-US" altLang="en-US" b="0" dirty="0" smtClean="0">
                <a:solidFill>
                  <a:schemeClr val="tx1"/>
                </a:solidFill>
              </a:rPr>
            </a:br>
            <a:r>
              <a:rPr lang="en-US" altLang="en-US" b="0" dirty="0" smtClean="0">
                <a:solidFill>
                  <a:schemeClr val="tx1"/>
                </a:solidFill>
              </a:rPr>
              <a:t> </a:t>
            </a:r>
            <a:r>
              <a:rPr lang="en-US" altLang="en-US" sz="2400" b="0" dirty="0" smtClean="0">
                <a:solidFill>
                  <a:schemeClr val="tx1"/>
                </a:solidFill>
              </a:rPr>
              <a:t>(continued)</a:t>
            </a:r>
          </a:p>
        </p:txBody>
      </p:sp>
      <p:pic>
        <p:nvPicPr>
          <p:cNvPr id="21510" name="Picture 1" descr="Construction worker climbing up a wall." title="Construction worker"/>
          <p:cNvPicPr>
            <a:picLocks noChangeAspect="1"/>
          </p:cNvPicPr>
          <p:nvPr/>
        </p:nvPicPr>
        <p:blipFill>
          <a:blip r:embed="rId4"/>
          <a:srcRect/>
          <a:stretch>
            <a:fillRect/>
          </a:stretch>
        </p:blipFill>
        <p:spPr bwMode="auto">
          <a:xfrm>
            <a:off x="152400" y="1014683"/>
            <a:ext cx="2713038" cy="510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1"/>
          <p:cNvSpPr txBox="1">
            <a:spLocks noChangeArrowheads="1"/>
          </p:cNvSpPr>
          <p:nvPr/>
        </p:nvSpPr>
        <p:spPr bwMode="auto">
          <a:xfrm>
            <a:off x="609600" y="6096000"/>
            <a:ext cx="9028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Tx/>
              <a:buNone/>
            </a:pPr>
            <a:r>
              <a:rPr lang="en-US" altLang="en-US" sz="800" dirty="0"/>
              <a:t>Photo from </a:t>
            </a:r>
            <a:r>
              <a:rPr lang="en-US" altLang="en-US" sz="800" dirty="0" smtClean="0"/>
              <a:t>L&amp;I</a:t>
            </a:r>
            <a:r>
              <a:rPr lang="en-US" altLang="en-US" sz="800" dirty="0" smtClean="0">
                <a:solidFill>
                  <a:schemeClr val="bg1"/>
                </a:solidFill>
              </a:rPr>
              <a:t>I</a:t>
            </a:r>
            <a:endParaRPr lang="en-US" altLang="en-US" sz="800" dirty="0">
              <a:solidFill>
                <a:schemeClr val="bg1"/>
              </a:solidFill>
            </a:endParaRPr>
          </a:p>
        </p:txBody>
      </p:sp>
      <p:sp>
        <p:nvSpPr>
          <p:cNvPr id="22532" name="TextBox 5"/>
          <p:cNvSpPr txBox="1">
            <a:spLocks noChangeArrowheads="1"/>
          </p:cNvSpPr>
          <p:nvPr/>
        </p:nvSpPr>
        <p:spPr bwMode="auto">
          <a:xfrm>
            <a:off x="3032919" y="1704927"/>
            <a:ext cx="4953000" cy="3724096"/>
          </a:xfrm>
          <a:prstGeom prst="rect">
            <a:avLst/>
          </a:prstGeom>
          <a:solidFill>
            <a:srgbClr val="FFBF0F">
              <a:alpha val="67450"/>
            </a:srgbClr>
          </a:solidFill>
          <a:ln w="9525">
            <a:solidFill>
              <a:srgbClr val="FFC220"/>
            </a:solidFill>
            <a:miter lim="800000"/>
            <a:headEnd/>
            <a:tailEnd/>
          </a:ln>
        </p:spPr>
        <p:txBody>
          <a:bodyPr wrap="square">
            <a:spAutoFit/>
          </a:bodyPr>
          <a:lstStyle>
            <a:lvl1pPr marL="342900" indent="-342900">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 typeface="Arial" panose="020B0604020202020204" pitchFamily="34" charset="0"/>
              <a:buChar char="−"/>
            </a:pPr>
            <a:r>
              <a:rPr lang="en-US" altLang="en-US" dirty="0" smtClean="0"/>
              <a:t>Use of personal protective equipment</a:t>
            </a:r>
            <a:endParaRPr lang="en-US" altLang="en-US" dirty="0"/>
          </a:p>
          <a:p>
            <a:pPr>
              <a:spcBef>
                <a:spcPct val="0"/>
              </a:spcBef>
              <a:buClrTx/>
              <a:buFont typeface="Arial" panose="020B0604020202020204" pitchFamily="34" charset="0"/>
              <a:buChar char="−"/>
            </a:pPr>
            <a:r>
              <a:rPr lang="en-US" altLang="en-US" dirty="0" smtClean="0"/>
              <a:t>Clothing worn:</a:t>
            </a:r>
          </a:p>
          <a:p>
            <a:pPr lvl="1">
              <a:spcBef>
                <a:spcPct val="0"/>
              </a:spcBef>
              <a:buClrTx/>
              <a:buFont typeface="Arial" panose="020B0604020202020204" pitchFamily="34" charset="0"/>
              <a:buChar char="−"/>
            </a:pPr>
            <a:r>
              <a:rPr lang="en-US" altLang="en-US" dirty="0" smtClean="0"/>
              <a:t>Heavy</a:t>
            </a:r>
            <a:endParaRPr lang="en-US" altLang="en-US" dirty="0"/>
          </a:p>
          <a:p>
            <a:pPr lvl="1">
              <a:spcBef>
                <a:spcPct val="0"/>
              </a:spcBef>
              <a:buClrTx/>
              <a:buFont typeface="Arial" panose="020B0604020202020204" pitchFamily="34" charset="0"/>
              <a:buChar char="−"/>
            </a:pPr>
            <a:r>
              <a:rPr lang="en-US" altLang="en-US" dirty="0" smtClean="0"/>
              <a:t>Multiple layers</a:t>
            </a:r>
            <a:endParaRPr lang="en-US" altLang="en-US" dirty="0"/>
          </a:p>
          <a:p>
            <a:pPr lvl="1">
              <a:spcBef>
                <a:spcPct val="0"/>
              </a:spcBef>
              <a:buClrTx/>
              <a:buFont typeface="Arial" panose="020B0604020202020204" pitchFamily="34" charset="0"/>
              <a:buChar char="−"/>
            </a:pPr>
            <a:r>
              <a:rPr lang="en-US" altLang="en-US" dirty="0" smtClean="0"/>
              <a:t>Dark colored</a:t>
            </a:r>
            <a:endParaRPr lang="en-US" altLang="en-US" dirty="0"/>
          </a:p>
          <a:p>
            <a:pPr lvl="1">
              <a:spcBef>
                <a:spcPct val="0"/>
              </a:spcBef>
              <a:buClrTx/>
              <a:buFont typeface="Arial" panose="020B0604020202020204" pitchFamily="34" charset="0"/>
              <a:buChar char="−"/>
            </a:pPr>
            <a:r>
              <a:rPr lang="en-US" altLang="en-US" dirty="0" smtClean="0"/>
              <a:t>Tight-fitting</a:t>
            </a:r>
            <a:endParaRPr lang="en-US" altLang="en-US" dirty="0"/>
          </a:p>
          <a:p>
            <a:pPr>
              <a:spcBef>
                <a:spcPct val="0"/>
              </a:spcBef>
              <a:buClrTx/>
              <a:buFont typeface="Arial" panose="020B0604020202020204" pitchFamily="34" charset="0"/>
              <a:buChar char="−"/>
            </a:pPr>
            <a:r>
              <a:rPr lang="en-US" altLang="en-US" dirty="0" smtClean="0"/>
              <a:t>Physical effort, work</a:t>
            </a:r>
            <a:r>
              <a:rPr lang="en-US" altLang="en-US" dirty="0" smtClean="0">
                <a:solidFill>
                  <a:srgbClr val="FFC220"/>
                </a:solidFill>
              </a:rPr>
              <a:t>.</a:t>
            </a:r>
            <a:endParaRPr lang="en-US" altLang="en-US" dirty="0"/>
          </a:p>
          <a:p>
            <a:pPr>
              <a:spcBef>
                <a:spcPct val="0"/>
              </a:spcBef>
              <a:buClrTx/>
              <a:buFont typeface="Arial" panose="020B0604020202020204" pitchFamily="34" charset="0"/>
              <a:buChar char="−"/>
            </a:pPr>
            <a:r>
              <a:rPr lang="en-US" altLang="en-US" dirty="0" smtClean="0"/>
              <a:t>Not being used to the heat</a:t>
            </a:r>
            <a:r>
              <a:rPr lang="en-US" altLang="en-US" dirty="0" smtClean="0">
                <a:solidFill>
                  <a:srgbClr val="FFC220"/>
                </a:solidFill>
              </a:rPr>
              <a:t>.</a:t>
            </a:r>
            <a:endParaRPr lang="en-US" altLang="en-US" dirty="0"/>
          </a:p>
        </p:txBody>
      </p:sp>
    </p:spTree>
    <p:custDataLst>
      <p:tags r:id="rId1"/>
    </p:custDataLst>
    <p:extLst>
      <p:ext uri="{BB962C8B-B14F-4D97-AF65-F5344CB8AC3E}">
        <p14:creationId xmlns:p14="http://schemas.microsoft.com/office/powerpoint/2010/main" val="2843385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381000" y="76200"/>
            <a:ext cx="11430000" cy="639763"/>
          </a:xfrm>
        </p:spPr>
        <p:txBody>
          <a:bodyPr/>
          <a:lstStyle/>
          <a:p>
            <a:pPr algn="ctr"/>
            <a:r>
              <a:rPr lang="en-US" altLang="en-US" b="0" dirty="0" smtClean="0">
                <a:solidFill>
                  <a:schemeClr val="tx1"/>
                </a:solidFill>
              </a:rPr>
              <a:t>Personal Factors Increasing your Chances for Heat Illnesses</a:t>
            </a:r>
          </a:p>
        </p:txBody>
      </p:sp>
      <p:pic>
        <p:nvPicPr>
          <p:cNvPr id="5" name="Picture 4" descr="Sweaty adult male working on landscape." title="Sweaty worker"/>
          <p:cNvPicPr>
            <a:picLocks noChangeAspect="1"/>
          </p:cNvPicPr>
          <p:nvPr/>
        </p:nvPicPr>
        <p:blipFill rotWithShape="1">
          <a:blip r:embed="rId4"/>
          <a:srcRect b="10000"/>
          <a:stretch/>
        </p:blipFill>
        <p:spPr>
          <a:xfrm>
            <a:off x="76200" y="1085195"/>
            <a:ext cx="3294445" cy="4744000"/>
          </a:xfrm>
          <a:prstGeom prst="rect">
            <a:avLst/>
          </a:prstGeom>
        </p:spPr>
      </p:pic>
      <p:sp>
        <p:nvSpPr>
          <p:cNvPr id="7" name="TextBox 6"/>
          <p:cNvSpPr txBox="1"/>
          <p:nvPr/>
        </p:nvSpPr>
        <p:spPr>
          <a:xfrm>
            <a:off x="3505200" y="1085195"/>
            <a:ext cx="4114800" cy="4401205"/>
          </a:xfrm>
          <a:prstGeom prst="rect">
            <a:avLst/>
          </a:prstGeom>
          <a:solidFill>
            <a:srgbClr val="093678"/>
          </a:solidFill>
          <a:ln/>
        </p:spPr>
        <p:style>
          <a:lnRef idx="1">
            <a:schemeClr val="dk1"/>
          </a:lnRef>
          <a:fillRef idx="3">
            <a:schemeClr val="dk1"/>
          </a:fillRef>
          <a:effectRef idx="2">
            <a:schemeClr val="dk1"/>
          </a:effectRef>
          <a:fontRef idx="minor">
            <a:schemeClr val="lt1"/>
          </a:fontRef>
        </p:style>
        <p:txBody>
          <a:bodyPr wrap="square">
            <a:spAutoFit/>
          </a:bodyPr>
          <a:lstStyle/>
          <a:p>
            <a:pPr marL="342900" indent="-342900">
              <a:buClr>
                <a:schemeClr val="bg1"/>
              </a:buClr>
              <a:buFont typeface="Arial" panose="020B0604020202020204" pitchFamily="34" charset="0"/>
              <a:buChar char="−"/>
              <a:defRPr/>
            </a:pPr>
            <a:r>
              <a:rPr lang="en-US" sz="2800" dirty="0" smtClean="0">
                <a:solidFill>
                  <a:schemeClr val="bg1"/>
                </a:solidFill>
              </a:rPr>
              <a:t>Dehydration</a:t>
            </a:r>
          </a:p>
          <a:p>
            <a:pPr>
              <a:buClr>
                <a:schemeClr val="bg1"/>
              </a:buClr>
              <a:defRPr/>
            </a:pPr>
            <a:r>
              <a:rPr lang="en-US" sz="2800" dirty="0" smtClean="0">
                <a:solidFill>
                  <a:srgbClr val="093678"/>
                </a:solidFill>
              </a:rPr>
              <a:t>.</a:t>
            </a:r>
            <a:endParaRPr lang="en-US" sz="2800" dirty="0">
              <a:solidFill>
                <a:schemeClr val="bg1"/>
              </a:solidFill>
            </a:endParaRPr>
          </a:p>
          <a:p>
            <a:pPr marL="342900" indent="-342900">
              <a:buClr>
                <a:schemeClr val="bg1"/>
              </a:buClr>
              <a:buFont typeface="Arial" panose="020B0604020202020204" pitchFamily="34" charset="0"/>
              <a:buChar char="−"/>
              <a:defRPr/>
            </a:pPr>
            <a:r>
              <a:rPr lang="en-US" sz="2800" dirty="0" smtClean="0">
                <a:solidFill>
                  <a:schemeClr val="bg1"/>
                </a:solidFill>
              </a:rPr>
              <a:t>Weight, fitness, and diet</a:t>
            </a:r>
          </a:p>
          <a:p>
            <a:pPr>
              <a:buClr>
                <a:schemeClr val="bg1"/>
              </a:buClr>
              <a:defRPr/>
            </a:pPr>
            <a:endParaRPr lang="en-US" sz="2800" dirty="0">
              <a:solidFill>
                <a:schemeClr val="bg1"/>
              </a:solidFill>
            </a:endParaRPr>
          </a:p>
          <a:p>
            <a:pPr>
              <a:buClr>
                <a:schemeClr val="bg1"/>
              </a:buClr>
              <a:defRPr/>
            </a:pPr>
            <a:r>
              <a:rPr lang="en-US" sz="2800" dirty="0" smtClean="0">
                <a:solidFill>
                  <a:schemeClr val="bg1"/>
                </a:solidFill>
              </a:rPr>
              <a:t>- Some medications</a:t>
            </a:r>
          </a:p>
          <a:p>
            <a:pPr marL="457200" indent="-457200">
              <a:buClr>
                <a:schemeClr val="bg1"/>
              </a:buClr>
              <a:buFontTx/>
              <a:buChar char="-"/>
              <a:defRPr/>
            </a:pPr>
            <a:endParaRPr lang="en-US" sz="2800" dirty="0" smtClean="0">
              <a:solidFill>
                <a:schemeClr val="bg1"/>
              </a:solidFill>
            </a:endParaRPr>
          </a:p>
          <a:p>
            <a:pPr>
              <a:buClr>
                <a:schemeClr val="bg1"/>
              </a:buClr>
              <a:defRPr/>
            </a:pPr>
            <a:r>
              <a:rPr lang="en-US" sz="2800" dirty="0" smtClean="0">
                <a:solidFill>
                  <a:schemeClr val="bg1"/>
                </a:solidFill>
              </a:rPr>
              <a:t>- </a:t>
            </a:r>
            <a:r>
              <a:rPr lang="en-US" sz="2800" dirty="0">
                <a:solidFill>
                  <a:schemeClr val="bg1"/>
                </a:solidFill>
              </a:rPr>
              <a:t>C</a:t>
            </a:r>
            <a:r>
              <a:rPr lang="en-US" sz="2800" dirty="0" smtClean="0">
                <a:solidFill>
                  <a:schemeClr val="bg1"/>
                </a:solidFill>
              </a:rPr>
              <a:t>affeine</a:t>
            </a:r>
            <a:r>
              <a:rPr lang="en-US" sz="2800" dirty="0">
                <a:solidFill>
                  <a:schemeClr val="bg1"/>
                </a:solidFill>
              </a:rPr>
              <a:t>, </a:t>
            </a:r>
            <a:r>
              <a:rPr lang="en-US" sz="2800" dirty="0" smtClean="0">
                <a:solidFill>
                  <a:schemeClr val="bg1"/>
                </a:solidFill>
              </a:rPr>
              <a:t>alcohol</a:t>
            </a:r>
            <a:r>
              <a:rPr lang="en-US" sz="2800" dirty="0">
                <a:solidFill>
                  <a:schemeClr val="bg1"/>
                </a:solidFill>
              </a:rPr>
              <a:t>, </a:t>
            </a:r>
            <a:r>
              <a:rPr lang="en-US" sz="2800" dirty="0" smtClean="0">
                <a:solidFill>
                  <a:schemeClr val="bg1"/>
                </a:solidFill>
              </a:rPr>
              <a:t>            nicotine </a:t>
            </a:r>
          </a:p>
          <a:p>
            <a:pPr>
              <a:buClr>
                <a:schemeClr val="bg1"/>
              </a:buClr>
              <a:defRPr/>
            </a:pPr>
            <a:r>
              <a:rPr lang="en-US" sz="2800" dirty="0" smtClean="0">
                <a:solidFill>
                  <a:srgbClr val="093678"/>
                </a:solidFill>
              </a:rPr>
              <a:t>.</a:t>
            </a:r>
            <a:endParaRPr lang="en-US" sz="2800" dirty="0">
              <a:solidFill>
                <a:schemeClr val="bg1"/>
              </a:solidFill>
            </a:endParaRPr>
          </a:p>
        </p:txBody>
      </p:sp>
      <p:sp>
        <p:nvSpPr>
          <p:cNvPr id="2" name="TextBox 1"/>
          <p:cNvSpPr txBox="1"/>
          <p:nvPr/>
        </p:nvSpPr>
        <p:spPr>
          <a:xfrm>
            <a:off x="1653178" y="5950803"/>
            <a:ext cx="5594941" cy="830997"/>
          </a:xfrm>
          <a:prstGeom prst="rect">
            <a:avLst/>
          </a:prstGeom>
          <a:noFill/>
        </p:spPr>
        <p:txBody>
          <a:bodyPr wrap="square" rtlCol="0">
            <a:spAutoFit/>
          </a:bodyPr>
          <a:lstStyle/>
          <a:p>
            <a:pPr algn="ctr"/>
            <a:r>
              <a:rPr lang="en-US" sz="2400" dirty="0" smtClean="0"/>
              <a:t>You are responsible to monitor your own personal factors.</a:t>
            </a:r>
            <a:endParaRPr lang="en-US" sz="2400" dirty="0"/>
          </a:p>
        </p:txBody>
      </p:sp>
      <p:pic>
        <p:nvPicPr>
          <p:cNvPr id="19462" name="Picture 2" descr="Cigarrette." title="Nicotine"/>
          <p:cNvPicPr>
            <a:picLocks noChangeAspect="1"/>
          </p:cNvPicPr>
          <p:nvPr/>
        </p:nvPicPr>
        <p:blipFill rotWithShape="1">
          <a:blip r:embed="rId5"/>
          <a:srcRect r="18449"/>
          <a:stretch/>
        </p:blipFill>
        <p:spPr bwMode="auto">
          <a:xfrm flipH="1">
            <a:off x="7806653" y="3562900"/>
            <a:ext cx="1347347" cy="2887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Bottle and pills of prescribed medication." title="Medication"/>
          <p:cNvPicPr>
            <a:picLocks noChangeAspect="1"/>
          </p:cNvPicPr>
          <p:nvPr/>
        </p:nvPicPr>
        <p:blipFill rotWithShape="1">
          <a:blip r:embed="rId6"/>
          <a:srcRect b="9853"/>
          <a:stretch/>
        </p:blipFill>
        <p:spPr bwMode="auto">
          <a:xfrm>
            <a:off x="9154000" y="3564328"/>
            <a:ext cx="1656840" cy="2867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Two beer bottles and a mug." title="Alcohol"/>
          <p:cNvPicPr>
            <a:picLocks noChangeAspect="1" noChangeArrowheads="1"/>
          </p:cNvPicPr>
          <p:nvPr/>
        </p:nvPicPr>
        <p:blipFill rotWithShape="1">
          <a:blip r:embed="rId7"/>
          <a:srcRect l="39884"/>
          <a:stretch/>
        </p:blipFill>
        <p:spPr bwMode="auto">
          <a:xfrm>
            <a:off x="10777589" y="3546616"/>
            <a:ext cx="1262011" cy="2884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2" name="Picture 3" descr="Burgers, fries and soda." title="Heavy meal"/>
          <p:cNvPicPr>
            <a:picLocks noChangeAspect="1"/>
          </p:cNvPicPr>
          <p:nvPr/>
        </p:nvPicPr>
        <p:blipFill>
          <a:blip r:embed="rId8"/>
          <a:srcRect/>
          <a:stretch>
            <a:fillRect/>
          </a:stretch>
        </p:blipFill>
        <p:spPr bwMode="auto">
          <a:xfrm>
            <a:off x="7806653" y="1066800"/>
            <a:ext cx="4232947" cy="257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Box 4"/>
          <p:cNvSpPr txBox="1">
            <a:spLocks noChangeArrowheads="1"/>
          </p:cNvSpPr>
          <p:nvPr/>
        </p:nvSpPr>
        <p:spPr bwMode="auto">
          <a:xfrm>
            <a:off x="7772400" y="6504801"/>
            <a:ext cx="1431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5595"/>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rgbClr val="005595"/>
              </a:buClr>
              <a:buChar char="–"/>
              <a:defRPr sz="2400">
                <a:solidFill>
                  <a:schemeClr val="tx1"/>
                </a:solidFill>
                <a:latin typeface="Arial" panose="020B0604020202020204" pitchFamily="34" charset="0"/>
              </a:defRPr>
            </a:lvl2pPr>
            <a:lvl3pPr marL="1143000" indent="-228600">
              <a:spcBef>
                <a:spcPct val="20000"/>
              </a:spcBef>
              <a:buClr>
                <a:srgbClr val="005595"/>
              </a:buClr>
              <a:buChar char="•"/>
              <a:defRPr sz="2000">
                <a:solidFill>
                  <a:schemeClr val="tx1"/>
                </a:solidFill>
                <a:latin typeface="Arial" panose="020B0604020202020204" pitchFamily="34" charset="0"/>
              </a:defRPr>
            </a:lvl3pPr>
            <a:lvl4pPr marL="1600200" indent="-228600">
              <a:spcBef>
                <a:spcPct val="20000"/>
              </a:spcBef>
              <a:buClr>
                <a:srgbClr val="005595"/>
              </a:buClr>
              <a:buChar char="–"/>
              <a:defRPr>
                <a:solidFill>
                  <a:schemeClr val="tx1"/>
                </a:solidFill>
                <a:latin typeface="Arial" panose="020B0604020202020204" pitchFamily="34" charset="0"/>
              </a:defRPr>
            </a:lvl4pPr>
            <a:lvl5pPr marL="2057400" indent="-228600">
              <a:spcBef>
                <a:spcPct val="20000"/>
              </a:spcBef>
              <a:buClr>
                <a:srgbClr val="005595"/>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5595"/>
              </a:buClr>
              <a:buChar char="»"/>
              <a:defRPr>
                <a:solidFill>
                  <a:schemeClr val="tx1"/>
                </a:solidFill>
                <a:latin typeface="Arial" panose="020B0604020202020204" pitchFamily="34" charset="0"/>
              </a:defRPr>
            </a:lvl9pPr>
          </a:lstStyle>
          <a:p>
            <a:pPr>
              <a:spcBef>
                <a:spcPct val="0"/>
              </a:spcBef>
              <a:buClrTx/>
              <a:buFontTx/>
              <a:buNone/>
            </a:pPr>
            <a:r>
              <a:rPr lang="en-US" altLang="en-US" sz="1200" dirty="0" smtClean="0"/>
              <a:t>Photos from </a:t>
            </a:r>
            <a:r>
              <a:rPr lang="en-US" altLang="en-US" sz="1200" dirty="0"/>
              <a:t>CDC.</a:t>
            </a:r>
          </a:p>
        </p:txBody>
      </p:sp>
    </p:spTree>
    <p:custDataLst>
      <p:tags r:id="rId1"/>
    </p:custDataLst>
    <p:extLst>
      <p:ext uri="{BB962C8B-B14F-4D97-AF65-F5344CB8AC3E}">
        <p14:creationId xmlns:p14="http://schemas.microsoft.com/office/powerpoint/2010/main" val="777304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OSH PowerPoint Template">
  <a:themeElements>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4D4D4D"/>
        </a:dk2>
        <a:lt2>
          <a:srgbClr val="808080"/>
        </a:lt2>
        <a:accent1>
          <a:srgbClr val="E2E0CC"/>
        </a:accent1>
        <a:accent2>
          <a:srgbClr val="5F5F5F"/>
        </a:accent2>
        <a:accent3>
          <a:srgbClr val="FFFFFF"/>
        </a:accent3>
        <a:accent4>
          <a:srgbClr val="000000"/>
        </a:accent4>
        <a:accent5>
          <a:srgbClr val="EEEDE2"/>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4D4D4D"/>
        </a:dk2>
        <a:lt2>
          <a:srgbClr val="808080"/>
        </a:lt2>
        <a:accent1>
          <a:srgbClr val="EAEAEA"/>
        </a:accent1>
        <a:accent2>
          <a:srgbClr val="5F5F5F"/>
        </a:accent2>
        <a:accent3>
          <a:srgbClr val="FFFFFF"/>
        </a:accent3>
        <a:accent4>
          <a:srgbClr val="000000"/>
        </a:accent4>
        <a:accent5>
          <a:srgbClr val="F3F3F3"/>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OSH PowerPoint Template">
  <a:themeElements>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4D4D4D"/>
        </a:dk2>
        <a:lt2>
          <a:srgbClr val="808080"/>
        </a:lt2>
        <a:accent1>
          <a:srgbClr val="E2E0CC"/>
        </a:accent1>
        <a:accent2>
          <a:srgbClr val="5F5F5F"/>
        </a:accent2>
        <a:accent3>
          <a:srgbClr val="FFFFFF"/>
        </a:accent3>
        <a:accent4>
          <a:srgbClr val="000000"/>
        </a:accent4>
        <a:accent5>
          <a:srgbClr val="EEEDE2"/>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4D4D4D"/>
        </a:dk2>
        <a:lt2>
          <a:srgbClr val="808080"/>
        </a:lt2>
        <a:accent1>
          <a:srgbClr val="EAEAEA"/>
        </a:accent1>
        <a:accent2>
          <a:srgbClr val="5F5F5F"/>
        </a:accent2>
        <a:accent3>
          <a:srgbClr val="FFFFFF"/>
        </a:accent3>
        <a:accent4>
          <a:srgbClr val="000000"/>
        </a:accent4>
        <a:accent5>
          <a:srgbClr val="F3F3F3"/>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DOSH 2013 Template</Template>
  <TotalTime>0</TotalTime>
  <Words>3600</Words>
  <Application>Microsoft Office PowerPoint</Application>
  <PresentationFormat>Widescreen</PresentationFormat>
  <Paragraphs>364</Paragraphs>
  <Slides>43</Slides>
  <Notes>30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43</vt:i4>
      </vt:variant>
    </vt:vector>
  </HeadingPairs>
  <TitlesOfParts>
    <vt:vector size="47" baseType="lpstr">
      <vt:lpstr>Arial</vt:lpstr>
      <vt:lpstr>Wingdings</vt:lpstr>
      <vt:lpstr>1_DOSH PowerPoint Template</vt:lpstr>
      <vt:lpstr>2_DOSH PowerPoint Template</vt:lpstr>
      <vt:lpstr>Outdoor Heat Exposure</vt:lpstr>
      <vt:lpstr>First, let’s see what you would do. It’s a hot day. You are sweating a lot, and start feeling tired and dizzy. Select one.</vt:lpstr>
      <vt:lpstr>Topics Covered</vt:lpstr>
      <vt:lpstr>Why care about hot weather?</vt:lpstr>
      <vt:lpstr>When is it too hot – what does the L&amp;I outdoor heat rule say?</vt:lpstr>
      <vt:lpstr>Heat-Related Illnesses</vt:lpstr>
      <vt:lpstr>Factors Increasing Your Chances for Heat Illnesses</vt:lpstr>
      <vt:lpstr>Factors Increasing Your Chances for Heat Illness  (continued)</vt:lpstr>
      <vt:lpstr>Personal Factors Increasing your Chances for Heat Illnesses</vt:lpstr>
      <vt:lpstr>Personal Factors Increasing your Chances for Heat Illnesses (continued)</vt:lpstr>
      <vt:lpstr>Early Signs and Symptoms of heat illness</vt:lpstr>
      <vt:lpstr>Other symptoms: heat rash and fainting</vt:lpstr>
      <vt:lpstr>Other symptoms: heat cramps and muscle breakdown</vt:lpstr>
      <vt:lpstr>Signs and Symptoms of Heat Exhaustion </vt:lpstr>
      <vt:lpstr>Heat Stroke: A Medical Emergency</vt:lpstr>
      <vt:lpstr>Progression of heat illness</vt:lpstr>
      <vt:lpstr>Is it Heat Stroke or Heat Exhaustion?</vt:lpstr>
      <vt:lpstr> Getting Used To The Heat </vt:lpstr>
      <vt:lpstr>When it’s 89°F or hotter</vt:lpstr>
      <vt:lpstr>Prevention: Drink plenty of water</vt:lpstr>
      <vt:lpstr>Prevention</vt:lpstr>
      <vt:lpstr> You can monitor yourself by urine color </vt:lpstr>
      <vt:lpstr>Taking Breaks</vt:lpstr>
      <vt:lpstr>What to do if you experience heat illness symptoms</vt:lpstr>
      <vt:lpstr>What would you do if a co-worker shows signs of heat illness?</vt:lpstr>
      <vt:lpstr>What to do if a co-worker is showing heat stroke symptoms</vt:lpstr>
      <vt:lpstr>Emergency Medical Services</vt:lpstr>
      <vt:lpstr>PowerPoint Presentation</vt:lpstr>
      <vt:lpstr>That’s Right! </vt:lpstr>
      <vt:lpstr>Oops, that’s incorrect…. </vt:lpstr>
      <vt:lpstr>PowerPoint Presentation</vt:lpstr>
      <vt:lpstr>That’s Right! </vt:lpstr>
      <vt:lpstr>Oops, that’s incorrect…. </vt:lpstr>
      <vt:lpstr>PowerPoint Presentation</vt:lpstr>
      <vt:lpstr>That’s Right! </vt:lpstr>
      <vt:lpstr>Oops, that’s incorrect…. </vt:lpstr>
      <vt:lpstr>PowerPoint Presentation</vt:lpstr>
      <vt:lpstr>That’s Right! </vt:lpstr>
      <vt:lpstr>Oops, that’s incorrect…. </vt:lpstr>
      <vt:lpstr>Summary: Take Action to Prevent Heat Illnesses</vt:lpstr>
      <vt:lpstr>Summary - Take Action to Prevent Heat Illnesses (continued)</vt:lpstr>
      <vt:lpstr>Resources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Outdoor Heat Exposure Employee Training Kit Presentation</dc:title>
  <dc:subject>Heat-Related Illness</dc:subject>
  <dc:creator/>
  <cp:keywords>heat illness, heat stress, heat safety, outdoor heat exposure</cp:keywords>
  <dc:description>Updated for 2022 L&amp;I Emergency Rules</dc:description>
  <cp:lastModifiedBy/>
  <cp:revision>1</cp:revision>
  <dcterms:created xsi:type="dcterms:W3CDTF">2017-06-28T18:54:40Z</dcterms:created>
  <dcterms:modified xsi:type="dcterms:W3CDTF">2022-08-02T22:14:23Z</dcterms:modified>
  <cp:category>Sample Training 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2CF2F3F0-C375-47A3-A340-300583BF3BF1</vt:lpwstr>
  </property>
  <property fmtid="{D5CDD505-2E9C-101B-9397-08002B2CF9AE}" pid="3" name="ArticulatePath">
    <vt:lpwstr>OHE kit</vt:lpwstr>
  </property>
</Properties>
</file>