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1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4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8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3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6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4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0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8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68DFC-B3F6-4EC1-92D2-9C75D6A6564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B9A2A-674F-41FF-9C8D-72F37993B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7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64008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76450" y="4267200"/>
            <a:ext cx="49911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Navigating the Graduate School</a:t>
            </a:r>
          </a:p>
          <a:p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23315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Road </a:t>
            </a:r>
            <a:r>
              <a:rPr lang="en-US" dirty="0"/>
              <a:t>D</a:t>
            </a:r>
            <a:r>
              <a:rPr lang="en-US" dirty="0" smtClean="0"/>
              <a:t>o I Seek?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I want to do when I grow up?</a:t>
            </a:r>
          </a:p>
          <a:p>
            <a:pPr lvl="1"/>
            <a:r>
              <a:rPr lang="en-US" dirty="0" smtClean="0"/>
              <a:t>Level of autonomy?</a:t>
            </a:r>
          </a:p>
          <a:p>
            <a:pPr lvl="1"/>
            <a:r>
              <a:rPr lang="en-US" dirty="0" smtClean="0"/>
              <a:t>Responsibility?</a:t>
            </a:r>
          </a:p>
          <a:p>
            <a:pPr lvl="1"/>
            <a:r>
              <a:rPr lang="en-US" dirty="0" smtClean="0"/>
              <a:t>Flexibility?</a:t>
            </a:r>
          </a:p>
          <a:p>
            <a:pPr lvl="1"/>
            <a:r>
              <a:rPr lang="en-US" dirty="0" smtClean="0"/>
              <a:t>Setting?</a:t>
            </a:r>
          </a:p>
          <a:p>
            <a:pPr lvl="1"/>
            <a:r>
              <a:rPr lang="en-US" dirty="0" smtClean="0"/>
              <a:t>Research vs. teaching vs. practice vs. policy?</a:t>
            </a:r>
          </a:p>
          <a:p>
            <a:pPr lvl="1"/>
            <a:r>
              <a:rPr lang="en-US" dirty="0" smtClean="0"/>
              <a:t>How involved do I want to be with people (if at all)?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 backwards</a:t>
            </a:r>
          </a:p>
          <a:p>
            <a:pPr lvl="1"/>
            <a:r>
              <a:rPr lang="en-US" dirty="0" smtClean="0"/>
              <a:t>Type of program</a:t>
            </a:r>
          </a:p>
          <a:p>
            <a:pPr lvl="1"/>
            <a:r>
              <a:rPr lang="en-US" dirty="0" smtClean="0"/>
              <a:t>Type of degree</a:t>
            </a:r>
          </a:p>
          <a:p>
            <a:pPr lvl="1"/>
            <a:r>
              <a:rPr lang="en-US" dirty="0" smtClean="0"/>
              <a:t>All at once or stages?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Roads to “Clinical”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14" y="6400800"/>
            <a:ext cx="6400800" cy="4572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Licensing levels: Doctoral, Masters-level, LMHC, LMFT, etc.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092485" y="3722132"/>
            <a:ext cx="2895600" cy="26024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Education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Department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05400" y="990600"/>
            <a:ext cx="2895600" cy="259079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Social Work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07969" y="3740112"/>
            <a:ext cx="2895600" cy="258448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Professional Schools of Psychology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143000" y="990600"/>
            <a:ext cx="28956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Psychology Department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5091" y="1541585"/>
            <a:ext cx="119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PhD &amp; MA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4362" y="3922686"/>
            <a:ext cx="132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Counseling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4362" y="2590145"/>
            <a:ext cx="142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 Counseling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8891" y="4297166"/>
            <a:ext cx="124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MA &amp; PhD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29300" y="138915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MSW - LCSW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2200" y="297977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(PhD)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8969" y="41125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Clinical &amp; Counseling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553552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prstClr val="white"/>
                </a:solidFill>
              </a:rPr>
              <a:t>PsyD</a:t>
            </a:r>
            <a:r>
              <a:rPr lang="en-US" dirty="0" smtClean="0">
                <a:solidFill>
                  <a:prstClr val="white"/>
                </a:solidFill>
              </a:rPr>
              <a:t> &amp; MA (PhD)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500" y="532961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School Psych 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MA (PhD)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0789" y="1160585"/>
            <a:ext cx="99341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Clinical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28436" y="2967451"/>
            <a:ext cx="137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PhD &amp; MA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33800" y="3061465"/>
            <a:ext cx="1714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gencies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ospitals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rivate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ractice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chools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94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Developmental</a:t>
            </a:r>
          </a:p>
          <a:p>
            <a:r>
              <a:rPr lang="en-US" dirty="0" smtClean="0"/>
              <a:t>Psychophysics/S&amp;P</a:t>
            </a:r>
          </a:p>
          <a:p>
            <a:r>
              <a:rPr lang="en-US" dirty="0" smtClean="0"/>
              <a:t>Social</a:t>
            </a:r>
          </a:p>
          <a:p>
            <a:r>
              <a:rPr lang="en-US" smtClean="0"/>
              <a:t>Quantitative</a:t>
            </a:r>
            <a:endParaRPr lang="en-US" dirty="0" smtClean="0"/>
          </a:p>
          <a:p>
            <a:r>
              <a:rPr lang="en-US" dirty="0" smtClean="0"/>
              <a:t>Cognitive</a:t>
            </a:r>
          </a:p>
          <a:p>
            <a:r>
              <a:rPr lang="en-US" dirty="0"/>
              <a:t>Health</a:t>
            </a:r>
          </a:p>
          <a:p>
            <a:r>
              <a:rPr lang="en-US" dirty="0" smtClean="0"/>
              <a:t>Neuroscience</a:t>
            </a:r>
          </a:p>
          <a:p>
            <a:r>
              <a:rPr lang="en-US" dirty="0" smtClean="0"/>
              <a:t>Comparative Cognition</a:t>
            </a:r>
          </a:p>
          <a:p>
            <a:r>
              <a:rPr lang="en-US" dirty="0" smtClean="0"/>
              <a:t>Physiological</a:t>
            </a:r>
          </a:p>
          <a:p>
            <a:r>
              <a:rPr lang="en-US" dirty="0" smtClean="0"/>
              <a:t>Industrial/Organizational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867400" y="1828800"/>
            <a:ext cx="2667000" cy="1143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RESEARCH-FOCUSED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(in academia)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867400" y="3156858"/>
            <a:ext cx="2667000" cy="1143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TEACHING-FOCUSED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(in academia)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67400" y="4495800"/>
            <a:ext cx="2667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APPLIED/INDUSTRY/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PRIVATE SECTOR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(out of academia)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75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Right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Start early (see Timeline)</a:t>
            </a:r>
          </a:p>
          <a:p>
            <a:r>
              <a:rPr lang="en-US" dirty="0" smtClean="0"/>
              <a:t>Identify your own interests and goals</a:t>
            </a:r>
          </a:p>
          <a:p>
            <a:r>
              <a:rPr lang="en-US" dirty="0" smtClean="0"/>
              <a:t>Keep it broad at first if possible (e.g., competitiveness, geography)</a:t>
            </a:r>
          </a:p>
          <a:p>
            <a:r>
              <a:rPr lang="en-US" dirty="0" smtClean="0"/>
              <a:t>Choose faculty, not location/program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Web</a:t>
            </a:r>
          </a:p>
          <a:p>
            <a:pPr lvl="1"/>
            <a:r>
              <a:rPr lang="en-US" dirty="0" smtClean="0"/>
              <a:t>Faculty</a:t>
            </a:r>
          </a:p>
          <a:p>
            <a:pPr lvl="1"/>
            <a:r>
              <a:rPr lang="en-US" dirty="0" err="1" smtClean="0"/>
              <a:t>PsycINFO</a:t>
            </a:r>
            <a:r>
              <a:rPr lang="en-US" dirty="0" smtClean="0"/>
              <a:t>/Publications</a:t>
            </a:r>
          </a:p>
          <a:p>
            <a:pPr lvl="1"/>
            <a:r>
              <a:rPr lang="en-US" dirty="0" smtClean="0"/>
              <a:t>Conferences, graduate students, e-mail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Requesting </a:t>
            </a:r>
            <a:r>
              <a:rPr lang="en-US" b="1" u="sng" dirty="0" smtClean="0"/>
              <a:t>STRONG</a:t>
            </a:r>
            <a:r>
              <a:rPr lang="en-US" dirty="0" smtClean="0"/>
              <a:t> Letters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Be respectful </a:t>
            </a:r>
            <a:r>
              <a:rPr lang="en-US" sz="2200" dirty="0" smtClean="0"/>
              <a:t>(i.e., ~4 weeks in advance, convey appreciation, consider a meeting first)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Be organized </a:t>
            </a:r>
            <a:r>
              <a:rPr lang="en-US" sz="2200" dirty="0" smtClean="0"/>
              <a:t>(i.e., CV, personal statement, personalized folders ready to go shortly after)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Be realistic </a:t>
            </a:r>
            <a:r>
              <a:rPr lang="en-US" sz="2200" dirty="0" smtClean="0"/>
              <a:t>(i.e., Does this faculty member know you well enough to write on your behalf?)</a:t>
            </a:r>
          </a:p>
          <a:p>
            <a:endParaRPr lang="en-US" dirty="0" smtClean="0"/>
          </a:p>
          <a:p>
            <a:r>
              <a:rPr lang="en-US" dirty="0" smtClean="0"/>
              <a:t>Provide a Personalized Folder</a:t>
            </a:r>
          </a:p>
          <a:p>
            <a:pPr lvl="1"/>
            <a:r>
              <a:rPr lang="en-US" dirty="0" smtClean="0"/>
              <a:t>CV and personal statement</a:t>
            </a:r>
          </a:p>
          <a:p>
            <a:pPr lvl="1"/>
            <a:r>
              <a:rPr lang="en-US" dirty="0" smtClean="0"/>
              <a:t>Examples to highlight about you</a:t>
            </a:r>
          </a:p>
          <a:p>
            <a:pPr lvl="1"/>
            <a:r>
              <a:rPr lang="en-US" dirty="0" smtClean="0"/>
              <a:t>Submission methods/deadlines</a:t>
            </a:r>
          </a:p>
          <a:p>
            <a:pPr lvl="1"/>
            <a:r>
              <a:rPr lang="en-US" dirty="0" smtClean="0"/>
              <a:t>Details about each school’s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1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172</TotalTime>
  <Words>300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Which Road Do I Seek?</vt:lpstr>
      <vt:lpstr>Many Roads to “Clinical” Work</vt:lpstr>
      <vt:lpstr>Experimental Psychology</vt:lpstr>
      <vt:lpstr>Finding the Right Program</vt:lpstr>
      <vt:lpstr>Application Etiquette</vt:lpstr>
    </vt:vector>
  </TitlesOfParts>
  <Company>University of Puget Sound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Colbert-White</dc:creator>
  <cp:lastModifiedBy>Rita Rollins</cp:lastModifiedBy>
  <cp:revision>17</cp:revision>
  <dcterms:created xsi:type="dcterms:W3CDTF">2014-03-28T21:58:56Z</dcterms:created>
  <dcterms:modified xsi:type="dcterms:W3CDTF">2014-04-04T16:51:42Z</dcterms:modified>
</cp:coreProperties>
</file>