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sldIdLst>
    <p:sldId id="323" r:id="rId2"/>
    <p:sldId id="269" r:id="rId3"/>
    <p:sldId id="275" r:id="rId4"/>
    <p:sldId id="322" r:id="rId5"/>
    <p:sldId id="290" r:id="rId6"/>
    <p:sldId id="291" r:id="rId7"/>
    <p:sldId id="293" r:id="rId8"/>
    <p:sldId id="295" r:id="rId9"/>
    <p:sldId id="315" r:id="rId10"/>
    <p:sldId id="316" r:id="rId11"/>
    <p:sldId id="317" r:id="rId12"/>
    <p:sldId id="302" r:id="rId13"/>
    <p:sldId id="305" r:id="rId14"/>
    <p:sldId id="308" r:id="rId15"/>
    <p:sldId id="309" r:id="rId16"/>
    <p:sldId id="310" r:id="rId17"/>
    <p:sldId id="312" r:id="rId18"/>
    <p:sldId id="320"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27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1267"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FD62EA-8E23-4A4E-BBCF-4582CB77343B}" type="datetimeFigureOut">
              <a:rPr lang="en-US" smtClean="0"/>
              <a:t>4/11/2017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A46967-867B-4299-B023-CFE4687DAEC4}" type="slidenum">
              <a:rPr lang="en-US" smtClean="0"/>
              <a:t>‹#›</a:t>
            </a:fld>
            <a:endParaRPr lang="en-US"/>
          </a:p>
        </p:txBody>
      </p:sp>
    </p:spTree>
    <p:extLst>
      <p:ext uri="{BB962C8B-B14F-4D97-AF65-F5344CB8AC3E}">
        <p14:creationId xmlns:p14="http://schemas.microsoft.com/office/powerpoint/2010/main" val="1964708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A46967-867B-4299-B023-CFE4687DAEC4}" type="slidenum">
              <a:rPr lang="en-US" smtClean="0"/>
              <a:t>2</a:t>
            </a:fld>
            <a:endParaRPr lang="en-US"/>
          </a:p>
        </p:txBody>
      </p:sp>
    </p:spTree>
    <p:extLst>
      <p:ext uri="{BB962C8B-B14F-4D97-AF65-F5344CB8AC3E}">
        <p14:creationId xmlns:p14="http://schemas.microsoft.com/office/powerpoint/2010/main" val="1628379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A46967-867B-4299-B023-CFE4687DAEC4}" type="slidenum">
              <a:rPr lang="en-US" smtClean="0"/>
              <a:t>4</a:t>
            </a:fld>
            <a:endParaRPr lang="en-US"/>
          </a:p>
        </p:txBody>
      </p:sp>
    </p:spTree>
    <p:extLst>
      <p:ext uri="{BB962C8B-B14F-4D97-AF65-F5344CB8AC3E}">
        <p14:creationId xmlns:p14="http://schemas.microsoft.com/office/powerpoint/2010/main" val="20530883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5147E29-2017-4A51-B6C9-AE31CFCF1A9D}" type="datetime1">
              <a:rPr lang="en-US" smtClean="0"/>
              <a:t>4/11/2017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43A7A1-46CE-416D-A4FD-5AD1E6A75E04}" type="slidenum">
              <a:rPr lang="en-US" smtClean="0"/>
              <a:t>‹#›</a:t>
            </a:fld>
            <a:endParaRPr lang="en-US"/>
          </a:p>
        </p:txBody>
      </p:sp>
      <p:pic>
        <p:nvPicPr>
          <p:cNvPr id="7" name="Picture 6"/>
          <p:cNvPicPr/>
          <p:nvPr userDrawn="1"/>
        </p:nvPicPr>
        <p:blipFill>
          <a:blip r:embed="rId2">
            <a:extLst>
              <a:ext uri="{28A0092B-C50C-407E-A947-70E740481C1C}">
                <a14:useLocalDpi xmlns:a14="http://schemas.microsoft.com/office/drawing/2010/main" val="0"/>
              </a:ext>
            </a:extLst>
          </a:blip>
          <a:stretch>
            <a:fillRect/>
          </a:stretch>
        </p:blipFill>
        <p:spPr>
          <a:xfrm>
            <a:off x="6216922" y="443230"/>
            <a:ext cx="2456815" cy="618490"/>
          </a:xfrm>
          <a:prstGeom prst="rect">
            <a:avLst/>
          </a:prstGeom>
        </p:spPr>
      </p:pic>
    </p:spTree>
    <p:extLst>
      <p:ext uri="{BB962C8B-B14F-4D97-AF65-F5344CB8AC3E}">
        <p14:creationId xmlns:p14="http://schemas.microsoft.com/office/powerpoint/2010/main" val="77443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5C625E-A4A8-4CC9-8D3E-2B0C33DCE729}" type="datetime1">
              <a:rPr lang="en-US" smtClean="0"/>
              <a:t>4/11/2017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43A7A1-46CE-416D-A4FD-5AD1E6A75E04}" type="slidenum">
              <a:rPr lang="en-US" smtClean="0"/>
              <a:t>‹#›</a:t>
            </a:fld>
            <a:endParaRPr lang="en-US"/>
          </a:p>
        </p:txBody>
      </p:sp>
    </p:spTree>
    <p:extLst>
      <p:ext uri="{BB962C8B-B14F-4D97-AF65-F5344CB8AC3E}">
        <p14:creationId xmlns:p14="http://schemas.microsoft.com/office/powerpoint/2010/main" val="2799318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6A4725-163C-4DE6-B59E-D39F9C6DBF17}" type="datetime1">
              <a:rPr lang="en-US" smtClean="0"/>
              <a:t>4/11/2017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43A7A1-46CE-416D-A4FD-5AD1E6A75E04}" type="slidenum">
              <a:rPr lang="en-US" smtClean="0"/>
              <a:t>‹#›</a:t>
            </a:fld>
            <a:endParaRPr lang="en-US"/>
          </a:p>
        </p:txBody>
      </p:sp>
    </p:spTree>
    <p:extLst>
      <p:ext uri="{BB962C8B-B14F-4D97-AF65-F5344CB8AC3E}">
        <p14:creationId xmlns:p14="http://schemas.microsoft.com/office/powerpoint/2010/main" val="302112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D27A88-D2A9-447C-B61E-CC5D3D079A42}" type="datetime1">
              <a:rPr lang="en-US" smtClean="0"/>
              <a:t>4/11/2017</a:t>
            </a:fld>
            <a:endParaRPr lang="en-US"/>
          </a:p>
        </p:txBody>
      </p:sp>
      <p:sp>
        <p:nvSpPr>
          <p:cNvPr id="6" name="Slide Number Placeholder 5"/>
          <p:cNvSpPr>
            <a:spLocks noGrp="1"/>
          </p:cNvSpPr>
          <p:nvPr>
            <p:ph type="sldNum" sz="quarter" idx="12"/>
          </p:nvPr>
        </p:nvSpPr>
        <p:spPr>
          <a:xfrm>
            <a:off x="3505200" y="6356350"/>
            <a:ext cx="2133600" cy="365125"/>
          </a:xfrm>
        </p:spPr>
        <p:txBody>
          <a:bodyPr/>
          <a:lstStyle>
            <a:lvl1pPr algn="ctr">
              <a:defRPr/>
            </a:lvl1pPr>
          </a:lstStyle>
          <a:p>
            <a:fld id="{B643A7A1-46CE-416D-A4FD-5AD1E6A75E04}"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600" y="6364932"/>
            <a:ext cx="1415200" cy="356543"/>
          </a:xfrm>
          <a:prstGeom prst="rect">
            <a:avLst/>
          </a:prstGeom>
        </p:spPr>
      </p:pic>
    </p:spTree>
    <p:extLst>
      <p:ext uri="{BB962C8B-B14F-4D97-AF65-F5344CB8AC3E}">
        <p14:creationId xmlns:p14="http://schemas.microsoft.com/office/powerpoint/2010/main" val="1920524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5A6519-5261-446B-99AC-135D7EFB3320}" type="datetime1">
              <a:rPr lang="en-US" smtClean="0"/>
              <a:t>4/11/2017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43A7A1-46CE-416D-A4FD-5AD1E6A75E04}" type="slidenum">
              <a:rPr lang="en-US" smtClean="0"/>
              <a:t>‹#›</a:t>
            </a:fld>
            <a:endParaRPr lang="en-US"/>
          </a:p>
        </p:txBody>
      </p:sp>
    </p:spTree>
    <p:extLst>
      <p:ext uri="{BB962C8B-B14F-4D97-AF65-F5344CB8AC3E}">
        <p14:creationId xmlns:p14="http://schemas.microsoft.com/office/powerpoint/2010/main" val="116603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7FB0CF-2CF0-497A-A4DA-0BC8BBC88E1F}" type="datetime1">
              <a:rPr lang="en-US" smtClean="0"/>
              <a:t>4/11/2017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43A7A1-46CE-416D-A4FD-5AD1E6A75E04}" type="slidenum">
              <a:rPr lang="en-US" smtClean="0"/>
              <a:t>‹#›</a:t>
            </a:fld>
            <a:endParaRPr lang="en-US"/>
          </a:p>
        </p:txBody>
      </p:sp>
    </p:spTree>
    <p:extLst>
      <p:ext uri="{BB962C8B-B14F-4D97-AF65-F5344CB8AC3E}">
        <p14:creationId xmlns:p14="http://schemas.microsoft.com/office/powerpoint/2010/main" val="3222713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8EAF45-2AAE-4A5A-A7D9-6E472F2FEE84}" type="datetime1">
              <a:rPr lang="en-US" smtClean="0"/>
              <a:t>4/11/2017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43A7A1-46CE-416D-A4FD-5AD1E6A75E04}" type="slidenum">
              <a:rPr lang="en-US" smtClean="0"/>
              <a:t>‹#›</a:t>
            </a:fld>
            <a:endParaRPr lang="en-US"/>
          </a:p>
        </p:txBody>
      </p:sp>
    </p:spTree>
    <p:extLst>
      <p:ext uri="{BB962C8B-B14F-4D97-AF65-F5344CB8AC3E}">
        <p14:creationId xmlns:p14="http://schemas.microsoft.com/office/powerpoint/2010/main" val="2683599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CADC5B-8590-4164-825B-0B0434D46F74}" type="datetime1">
              <a:rPr lang="en-US" smtClean="0"/>
              <a:t>4/11/2017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43A7A1-46CE-416D-A4FD-5AD1E6A75E04}" type="slidenum">
              <a:rPr lang="en-US" smtClean="0"/>
              <a:t>‹#›</a:t>
            </a:fld>
            <a:endParaRPr lang="en-US"/>
          </a:p>
        </p:txBody>
      </p:sp>
    </p:spTree>
    <p:extLst>
      <p:ext uri="{BB962C8B-B14F-4D97-AF65-F5344CB8AC3E}">
        <p14:creationId xmlns:p14="http://schemas.microsoft.com/office/powerpoint/2010/main" val="788228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E774E3-93FF-4B7F-94BC-04FB53DCE3DC}" type="datetime1">
              <a:rPr lang="en-US" smtClean="0"/>
              <a:t>4/11/2017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43A7A1-46CE-416D-A4FD-5AD1E6A75E04}" type="slidenum">
              <a:rPr lang="en-US" smtClean="0"/>
              <a:t>‹#›</a:t>
            </a:fld>
            <a:endParaRPr lang="en-US"/>
          </a:p>
        </p:txBody>
      </p:sp>
    </p:spTree>
    <p:extLst>
      <p:ext uri="{BB962C8B-B14F-4D97-AF65-F5344CB8AC3E}">
        <p14:creationId xmlns:p14="http://schemas.microsoft.com/office/powerpoint/2010/main" val="3284069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77C0C9-8477-4119-9102-2619E8030CD7}" type="datetime1">
              <a:rPr lang="en-US" smtClean="0"/>
              <a:t>4/11/2017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43A7A1-46CE-416D-A4FD-5AD1E6A75E04}" type="slidenum">
              <a:rPr lang="en-US" smtClean="0"/>
              <a:t>‹#›</a:t>
            </a:fld>
            <a:endParaRPr lang="en-US"/>
          </a:p>
        </p:txBody>
      </p:sp>
    </p:spTree>
    <p:extLst>
      <p:ext uri="{BB962C8B-B14F-4D97-AF65-F5344CB8AC3E}">
        <p14:creationId xmlns:p14="http://schemas.microsoft.com/office/powerpoint/2010/main" val="1287234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ED047C-9CAF-46FD-8B8A-B6E6184128C2}" type="datetime1">
              <a:rPr lang="en-US" smtClean="0"/>
              <a:t>4/11/2017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43A7A1-46CE-416D-A4FD-5AD1E6A75E04}" type="slidenum">
              <a:rPr lang="en-US" smtClean="0"/>
              <a:t>‹#›</a:t>
            </a:fld>
            <a:endParaRPr lang="en-US"/>
          </a:p>
        </p:txBody>
      </p:sp>
    </p:spTree>
    <p:extLst>
      <p:ext uri="{BB962C8B-B14F-4D97-AF65-F5344CB8AC3E}">
        <p14:creationId xmlns:p14="http://schemas.microsoft.com/office/powerpoint/2010/main" val="306379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DFA52B-7D09-4F7F-B3AA-D6F206ACA455}" type="datetime1">
              <a:rPr lang="en-US" smtClean="0"/>
              <a:t>4/11/2017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43A7A1-46CE-416D-A4FD-5AD1E6A75E04}" type="slidenum">
              <a:rPr lang="en-US" smtClean="0"/>
              <a:t>‹#›</a:t>
            </a:fld>
            <a:endParaRPr lang="en-US"/>
          </a:p>
        </p:txBody>
      </p:sp>
    </p:spTree>
    <p:extLst>
      <p:ext uri="{BB962C8B-B14F-4D97-AF65-F5344CB8AC3E}">
        <p14:creationId xmlns:p14="http://schemas.microsoft.com/office/powerpoint/2010/main" val="1225627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ucrel.lancs.ac.uk/claws/trial.html"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projectgutenberg.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docs.voyant-tools.org/"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305800" cy="1470025"/>
          </a:xfrm>
        </p:spPr>
        <p:txBody>
          <a:bodyPr>
            <a:normAutofit fontScale="90000"/>
          </a:bodyPr>
          <a:lstStyle/>
          <a:p>
            <a:pPr algn="r"/>
            <a:r>
              <a:rPr lang="en-US" dirty="0" smtClean="0"/>
              <a:t>An Introduction to </a:t>
            </a:r>
            <a:br>
              <a:rPr lang="en-US" dirty="0" smtClean="0"/>
            </a:br>
            <a:r>
              <a:rPr lang="en-US" dirty="0" smtClean="0"/>
              <a:t>Computer-assisted Text Analysis: Comparing Characters’ Language Styles</a:t>
            </a:r>
            <a:endParaRPr lang="en-US" dirty="0"/>
          </a:p>
        </p:txBody>
      </p:sp>
      <p:sp>
        <p:nvSpPr>
          <p:cNvPr id="3" name="Subtitle 2"/>
          <p:cNvSpPr>
            <a:spLocks noGrp="1"/>
          </p:cNvSpPr>
          <p:nvPr>
            <p:ph type="subTitle" idx="1"/>
          </p:nvPr>
        </p:nvSpPr>
        <p:spPr>
          <a:xfrm>
            <a:off x="2044505" y="3886200"/>
            <a:ext cx="6400800" cy="1752600"/>
          </a:xfrm>
        </p:spPr>
        <p:txBody>
          <a:bodyPr/>
          <a:lstStyle/>
          <a:p>
            <a:pPr algn="r"/>
            <a:r>
              <a:rPr lang="en-US" dirty="0" smtClean="0"/>
              <a:t>[Presenter]</a:t>
            </a:r>
          </a:p>
          <a:p>
            <a:pPr algn="r"/>
            <a:r>
              <a:rPr lang="en-US" dirty="0" smtClean="0"/>
              <a:t>[Date]</a:t>
            </a:r>
          </a:p>
        </p:txBody>
      </p:sp>
    </p:spTree>
    <p:extLst>
      <p:ext uri="{BB962C8B-B14F-4D97-AF65-F5344CB8AC3E}">
        <p14:creationId xmlns:p14="http://schemas.microsoft.com/office/powerpoint/2010/main" val="7043169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1188858"/>
            <a:ext cx="8153400" cy="1200329"/>
          </a:xfrm>
          <a:prstGeom prst="rect">
            <a:avLst/>
          </a:prstGeom>
        </p:spPr>
        <p:txBody>
          <a:bodyPr wrap="square">
            <a:spAutoFit/>
          </a:bodyPr>
          <a:lstStyle/>
          <a:p>
            <a:pPr marL="342900" indent="-342900">
              <a:buFont typeface="+mj-lt"/>
              <a:buAutoNum type="arabicPeriod" startAt="6"/>
            </a:pPr>
            <a:r>
              <a:rPr lang="en-US" dirty="0" smtClean="0"/>
              <a:t>Now we’ll look at the words that Peter and Eliza use most often.  Note </a:t>
            </a:r>
            <a:r>
              <a:rPr lang="en-US" dirty="0"/>
              <a:t>that </a:t>
            </a:r>
            <a:r>
              <a:rPr lang="en-US" dirty="0" smtClean="0"/>
              <a:t>the word cloud isn’t very interesting</a:t>
            </a:r>
            <a:r>
              <a:rPr lang="en-US" dirty="0"/>
              <a:t>.  </a:t>
            </a:r>
            <a:r>
              <a:rPr lang="en-US" dirty="0" smtClean="0"/>
              <a:t>It’s full of the “function</a:t>
            </a:r>
            <a:r>
              <a:rPr lang="en-US" dirty="0"/>
              <a:t>” words </a:t>
            </a:r>
            <a:r>
              <a:rPr lang="en-US" dirty="0" smtClean="0"/>
              <a:t>that </a:t>
            </a:r>
            <a:r>
              <a:rPr lang="en-US" dirty="0"/>
              <a:t>appear </a:t>
            </a:r>
            <a:r>
              <a:rPr lang="en-US" dirty="0" smtClean="0"/>
              <a:t>most frequently </a:t>
            </a:r>
            <a:r>
              <a:rPr lang="en-US" dirty="0"/>
              <a:t>in </a:t>
            </a:r>
            <a:r>
              <a:rPr lang="en-US" dirty="0" smtClean="0"/>
              <a:t>English.  To get </a:t>
            </a:r>
            <a:r>
              <a:rPr lang="en-US" dirty="0"/>
              <a:t>rid of them so the word cloud contains only “content” </a:t>
            </a:r>
            <a:r>
              <a:rPr lang="en-US" dirty="0" smtClean="0"/>
              <a:t>words, click </a:t>
            </a:r>
            <a:r>
              <a:rPr lang="en-US" dirty="0"/>
              <a:t>the Tool icon        above the word cloud.</a:t>
            </a:r>
          </a:p>
        </p:txBody>
      </p:sp>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7181" y="2386647"/>
            <a:ext cx="6378725" cy="365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dirty="0" smtClean="0"/>
              <a:t>Analyzing </a:t>
            </a:r>
            <a:r>
              <a:rPr lang="en-US" dirty="0"/>
              <a:t>Characters’ Language</a:t>
            </a:r>
          </a:p>
        </p:txBody>
      </p:sp>
      <p:pic>
        <p:nvPicPr>
          <p:cNvPr id="1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9900" y="2057400"/>
            <a:ext cx="2286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723900" y="1168538"/>
            <a:ext cx="7010400" cy="369332"/>
          </a:xfrm>
          <a:prstGeom prst="rect">
            <a:avLst/>
          </a:prstGeom>
        </p:spPr>
        <p:txBody>
          <a:bodyPr wrap="square">
            <a:spAutoFit/>
          </a:bodyPr>
          <a:lstStyle/>
          <a:p>
            <a:r>
              <a:rPr lang="en-US" dirty="0" smtClean="0"/>
              <a:t>Then, on </a:t>
            </a:r>
            <a:r>
              <a:rPr lang="en-US" dirty="0"/>
              <a:t>the dialog </a:t>
            </a:r>
            <a:r>
              <a:rPr lang="en-US" dirty="0" smtClean="0"/>
              <a:t>box, </a:t>
            </a:r>
            <a:r>
              <a:rPr lang="en-US" dirty="0"/>
              <a:t>make the selections in the order </a:t>
            </a:r>
            <a:r>
              <a:rPr lang="en-US" dirty="0" smtClean="0"/>
              <a:t>shown below.</a:t>
            </a:r>
            <a:endParaRPr lang="en-US" dirty="0"/>
          </a:p>
        </p:txBody>
      </p:sp>
      <p:sp>
        <p:nvSpPr>
          <p:cNvPr id="10" name="Right Arrow 9"/>
          <p:cNvSpPr/>
          <p:nvPr/>
        </p:nvSpPr>
        <p:spPr>
          <a:xfrm>
            <a:off x="1295400" y="3733800"/>
            <a:ext cx="381000" cy="381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 name="Rectangle 4"/>
          <p:cNvSpPr/>
          <p:nvPr/>
        </p:nvSpPr>
        <p:spPr>
          <a:xfrm>
            <a:off x="2876008" y="3251200"/>
            <a:ext cx="214503" cy="2182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2723842"/>
            <a:ext cx="5539241" cy="2610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fld id="{DD6F9C25-4511-4EDA-A476-5BF3D349532C}" type="datetime1">
              <a:rPr lang="en-US" smtClean="0"/>
              <a:t>4/11/2017</a:t>
            </a:fld>
            <a:endParaRPr lang="en-US"/>
          </a:p>
        </p:txBody>
      </p:sp>
      <p:sp>
        <p:nvSpPr>
          <p:cNvPr id="7" name="Slide Number Placeholder 6"/>
          <p:cNvSpPr>
            <a:spLocks noGrp="1"/>
          </p:cNvSpPr>
          <p:nvPr>
            <p:ph type="sldNum" sz="quarter" idx="12"/>
          </p:nvPr>
        </p:nvSpPr>
        <p:spPr/>
        <p:txBody>
          <a:bodyPr/>
          <a:lstStyle/>
          <a:p>
            <a:fld id="{B643A7A1-46CE-416D-A4FD-5AD1E6A75E04}" type="slidenum">
              <a:rPr lang="en-US" smtClean="0"/>
              <a:t>10</a:t>
            </a:fld>
            <a:endParaRPr lang="en-US"/>
          </a:p>
        </p:txBody>
      </p:sp>
    </p:spTree>
    <p:extLst>
      <p:ext uri="{BB962C8B-B14F-4D97-AF65-F5344CB8AC3E}">
        <p14:creationId xmlns:p14="http://schemas.microsoft.com/office/powerpoint/2010/main" val="1886764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par>
                                <p:cTn id="21" presetID="10" presetClass="exit" presetSubtype="0" fill="hold" grpId="1" nodeType="withEffect">
                                  <p:stCondLst>
                                    <p:cond delay="0"/>
                                  </p:stCondLst>
                                  <p:childTnLst>
                                    <p:animEffect transition="out" filter="fade">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500"/>
                                        <p:tgtEl>
                                          <p:spTgt spid="6"/>
                                        </p:tgtEl>
                                      </p:cBhvr>
                                    </p:animEffect>
                                    <p:set>
                                      <p:cBhvr>
                                        <p:cTn id="26" dur="1" fill="hold">
                                          <p:stCondLst>
                                            <p:cond delay="499"/>
                                          </p:stCondLst>
                                        </p:cTn>
                                        <p:tgtEl>
                                          <p:spTgt spid="6"/>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11"/>
                                        </p:tgtEl>
                                      </p:cBhvr>
                                    </p:animEffect>
                                    <p:set>
                                      <p:cBhvr>
                                        <p:cTn id="29"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10" grpId="0" animBg="1"/>
      <p:bldP spid="10" grpId="1"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4481" y="2389187"/>
            <a:ext cx="6359525" cy="3631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dirty="0" smtClean="0"/>
              <a:t>Analyzing </a:t>
            </a:r>
            <a:r>
              <a:rPr lang="en-US" dirty="0"/>
              <a:t>Characters’ Language</a:t>
            </a:r>
          </a:p>
        </p:txBody>
      </p:sp>
      <p:sp>
        <p:nvSpPr>
          <p:cNvPr id="13" name="Rectangle 12"/>
          <p:cNvSpPr/>
          <p:nvPr/>
        </p:nvSpPr>
        <p:spPr>
          <a:xfrm>
            <a:off x="723900" y="1139228"/>
            <a:ext cx="7614920" cy="1200329"/>
          </a:xfrm>
          <a:prstGeom prst="rect">
            <a:avLst/>
          </a:prstGeom>
        </p:spPr>
        <p:txBody>
          <a:bodyPr wrap="square">
            <a:spAutoFit/>
          </a:bodyPr>
          <a:lstStyle/>
          <a:p>
            <a:r>
              <a:rPr lang="en-US" dirty="0"/>
              <a:t>You should now see a word picture with a different set of words from before. </a:t>
            </a:r>
            <a:r>
              <a:rPr lang="en-US" dirty="0" smtClean="0"/>
              <a:t>  These are the “content” words Eliza uses most often.  In the lower right corner, you’ll see a list of those words ranked by frequency of use.  When we click the box next to a specific word, we see that word in context. </a:t>
            </a:r>
            <a:endParaRPr lang="en-US" dirty="0"/>
          </a:p>
        </p:txBody>
      </p:sp>
      <p:sp>
        <p:nvSpPr>
          <p:cNvPr id="10" name="Right Arrow 9"/>
          <p:cNvSpPr/>
          <p:nvPr/>
        </p:nvSpPr>
        <p:spPr>
          <a:xfrm>
            <a:off x="5410200" y="5086350"/>
            <a:ext cx="381000" cy="381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4" name="Rectangle 13"/>
          <p:cNvSpPr/>
          <p:nvPr/>
        </p:nvSpPr>
        <p:spPr>
          <a:xfrm>
            <a:off x="5943601" y="4648200"/>
            <a:ext cx="1970406" cy="12573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994401" y="4959350"/>
            <a:ext cx="152399"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579880" y="3416300"/>
            <a:ext cx="3677920" cy="21463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9241" y="2339557"/>
            <a:ext cx="6374765" cy="3744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ectangle 19"/>
          <p:cNvSpPr/>
          <p:nvPr/>
        </p:nvSpPr>
        <p:spPr>
          <a:xfrm>
            <a:off x="4290059" y="3756413"/>
            <a:ext cx="3558541" cy="18169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AC8A6DD6-5F9C-40A2-95CA-F9C082E7B302}" type="datetime1">
              <a:rPr lang="en-US" smtClean="0"/>
              <a:t>4/11/2017</a:t>
            </a:fld>
            <a:endParaRPr lang="en-US"/>
          </a:p>
        </p:txBody>
      </p:sp>
      <p:sp>
        <p:nvSpPr>
          <p:cNvPr id="4" name="Slide Number Placeholder 3"/>
          <p:cNvSpPr>
            <a:spLocks noGrp="1"/>
          </p:cNvSpPr>
          <p:nvPr>
            <p:ph type="sldNum" sz="quarter" idx="12"/>
          </p:nvPr>
        </p:nvSpPr>
        <p:spPr/>
        <p:txBody>
          <a:bodyPr/>
          <a:lstStyle/>
          <a:p>
            <a:fld id="{B643A7A1-46CE-416D-A4FD-5AD1E6A75E04}" type="slidenum">
              <a:rPr lang="en-US" smtClean="0"/>
              <a:t>11</a:t>
            </a:fld>
            <a:endParaRPr lang="en-US"/>
          </a:p>
        </p:txBody>
      </p:sp>
    </p:spTree>
    <p:extLst>
      <p:ext uri="{BB962C8B-B14F-4D97-AF65-F5344CB8AC3E}">
        <p14:creationId xmlns:p14="http://schemas.microsoft.com/office/powerpoint/2010/main" val="2572624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xit" presetSubtype="0" fill="hold" grpId="1" nodeType="withEffect">
                                  <p:stCondLst>
                                    <p:cond delay="0"/>
                                  </p:stCondLst>
                                  <p:childTnLst>
                                    <p:animEffect transition="out" filter="fade">
                                      <p:cBhvr>
                                        <p:cTn id="22" dur="500"/>
                                        <p:tgtEl>
                                          <p:spTgt spid="14"/>
                                        </p:tgtEl>
                                      </p:cBhvr>
                                    </p:animEffect>
                                    <p:set>
                                      <p:cBhvr>
                                        <p:cTn id="23" dur="1" fill="hold">
                                          <p:stCondLst>
                                            <p:cond delay="499"/>
                                          </p:stCondLst>
                                        </p:cTn>
                                        <p:tgtEl>
                                          <p:spTgt spid="14"/>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10"/>
                                        </p:tgtEl>
                                      </p:cBhvr>
                                    </p:animEffect>
                                    <p:set>
                                      <p:cBhvr>
                                        <p:cTn id="26" dur="1" fill="hold">
                                          <p:stCondLst>
                                            <p:cond delay="499"/>
                                          </p:stCondLst>
                                        </p:cTn>
                                        <p:tgtEl>
                                          <p:spTgt spid="10"/>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18"/>
                                        </p:tgtEl>
                                      </p:cBhvr>
                                    </p:animEffect>
                                    <p:set>
                                      <p:cBhvr>
                                        <p:cTn id="29" dur="1" fill="hold">
                                          <p:stCondLst>
                                            <p:cond delay="499"/>
                                          </p:stCondLst>
                                        </p:cTn>
                                        <p:tgtEl>
                                          <p:spTgt spid="18"/>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4" grpId="0" animBg="1"/>
      <p:bldP spid="14" grpId="1" animBg="1"/>
      <p:bldP spid="17" grpId="0" animBg="1"/>
      <p:bldP spid="18" grpId="0" animBg="1"/>
      <p:bldP spid="18" grpId="1"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275815"/>
            <a:ext cx="6603813" cy="3783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dirty="0" smtClean="0"/>
              <a:t>Analyzing </a:t>
            </a:r>
            <a:r>
              <a:rPr lang="en-US" dirty="0"/>
              <a:t>Characters’ Language</a:t>
            </a:r>
          </a:p>
        </p:txBody>
      </p:sp>
      <p:sp>
        <p:nvSpPr>
          <p:cNvPr id="3" name="Content Placeholder 2"/>
          <p:cNvSpPr>
            <a:spLocks noGrp="1"/>
          </p:cNvSpPr>
          <p:nvPr>
            <p:ph idx="1"/>
          </p:nvPr>
        </p:nvSpPr>
        <p:spPr>
          <a:xfrm>
            <a:off x="457200" y="1219200"/>
            <a:ext cx="8229600" cy="5334000"/>
          </a:xfrm>
        </p:spPr>
        <p:txBody>
          <a:bodyPr>
            <a:normAutofit/>
          </a:bodyPr>
          <a:lstStyle/>
          <a:p>
            <a:pPr marL="0" indent="0">
              <a:buNone/>
            </a:pPr>
            <a:endParaRPr lang="en-US" sz="1800" dirty="0" smtClean="0"/>
          </a:p>
          <a:p>
            <a:pPr>
              <a:buFont typeface="+mj-lt"/>
              <a:buAutoNum type="arabicPeriod" startAt="10"/>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p:txBody>
      </p:sp>
      <p:sp>
        <p:nvSpPr>
          <p:cNvPr id="5" name="TextBox 4"/>
          <p:cNvSpPr txBox="1"/>
          <p:nvPr/>
        </p:nvSpPr>
        <p:spPr>
          <a:xfrm>
            <a:off x="457200" y="1282114"/>
            <a:ext cx="8001000" cy="923330"/>
          </a:xfrm>
          <a:prstGeom prst="rect">
            <a:avLst/>
          </a:prstGeom>
          <a:noFill/>
        </p:spPr>
        <p:txBody>
          <a:bodyPr wrap="square" rtlCol="0">
            <a:spAutoFit/>
          </a:bodyPr>
          <a:lstStyle/>
          <a:p>
            <a:r>
              <a:rPr lang="en-US" dirty="0"/>
              <a:t>W</a:t>
            </a:r>
            <a:r>
              <a:rPr lang="en-US" dirty="0" smtClean="0"/>
              <a:t>e can open the Keywords in Context tool in a separate window to see how Eliza uses the word “mind” in context.  And we can change the number of words we want displayed on either side of the keyword.</a:t>
            </a:r>
            <a:endParaRPr lang="en-US" dirty="0"/>
          </a:p>
        </p:txBody>
      </p:sp>
      <p:sp>
        <p:nvSpPr>
          <p:cNvPr id="7" name="Right Arrow 6"/>
          <p:cNvSpPr/>
          <p:nvPr/>
        </p:nvSpPr>
        <p:spPr>
          <a:xfrm>
            <a:off x="2514600" y="5118100"/>
            <a:ext cx="381000" cy="381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 name="Rectangle 3"/>
          <p:cNvSpPr/>
          <p:nvPr/>
        </p:nvSpPr>
        <p:spPr>
          <a:xfrm>
            <a:off x="3048001" y="4889500"/>
            <a:ext cx="457200" cy="838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ate Placeholder 5"/>
          <p:cNvSpPr>
            <a:spLocks noGrp="1"/>
          </p:cNvSpPr>
          <p:nvPr>
            <p:ph type="dt" sz="half" idx="10"/>
          </p:nvPr>
        </p:nvSpPr>
        <p:spPr/>
        <p:txBody>
          <a:bodyPr/>
          <a:lstStyle/>
          <a:p>
            <a:fld id="{FC1CD09E-8BE1-4C06-8D9A-C4CE806115BA}" type="datetime1">
              <a:rPr lang="en-US" smtClean="0"/>
              <a:t>4/11/2017</a:t>
            </a:fld>
            <a:endParaRPr lang="en-US"/>
          </a:p>
        </p:txBody>
      </p:sp>
      <p:sp>
        <p:nvSpPr>
          <p:cNvPr id="8" name="Slide Number Placeholder 7"/>
          <p:cNvSpPr>
            <a:spLocks noGrp="1"/>
          </p:cNvSpPr>
          <p:nvPr>
            <p:ph type="sldNum" sz="quarter" idx="12"/>
          </p:nvPr>
        </p:nvSpPr>
        <p:spPr/>
        <p:txBody>
          <a:bodyPr/>
          <a:lstStyle/>
          <a:p>
            <a:fld id="{B643A7A1-46CE-416D-A4FD-5AD1E6A75E04}" type="slidenum">
              <a:rPr lang="en-US" smtClean="0"/>
              <a:t>12</a:t>
            </a:fld>
            <a:endParaRPr lang="en-US"/>
          </a:p>
        </p:txBody>
      </p:sp>
    </p:spTree>
    <p:extLst>
      <p:ext uri="{BB962C8B-B14F-4D97-AF65-F5344CB8AC3E}">
        <p14:creationId xmlns:p14="http://schemas.microsoft.com/office/powerpoint/2010/main" val="2825549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7520" y="2209799"/>
            <a:ext cx="6118225" cy="3505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2280" y="2202629"/>
            <a:ext cx="6133465" cy="3519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3290" y="2223116"/>
            <a:ext cx="6122455" cy="350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dirty="0" smtClean="0"/>
              <a:t>Analyzing </a:t>
            </a:r>
            <a:r>
              <a:rPr lang="en-US" dirty="0"/>
              <a:t>Characters’ Language</a:t>
            </a:r>
          </a:p>
        </p:txBody>
      </p:sp>
      <p:sp>
        <p:nvSpPr>
          <p:cNvPr id="3" name="Content Placeholder 2"/>
          <p:cNvSpPr>
            <a:spLocks noGrp="1"/>
          </p:cNvSpPr>
          <p:nvPr>
            <p:ph idx="1"/>
          </p:nvPr>
        </p:nvSpPr>
        <p:spPr>
          <a:xfrm>
            <a:off x="457200" y="1219200"/>
            <a:ext cx="8229600" cy="5334000"/>
          </a:xfrm>
        </p:spPr>
        <p:txBody>
          <a:bodyPr>
            <a:normAutofit/>
          </a:bodyPr>
          <a:lstStyle/>
          <a:p>
            <a:pPr marL="0" indent="0">
              <a:buNone/>
            </a:pPr>
            <a:endParaRPr lang="en-US" sz="1800" dirty="0" smtClean="0"/>
          </a:p>
          <a:p>
            <a:pPr>
              <a:buFont typeface="+mj-lt"/>
              <a:buAutoNum type="arabicPeriod" startAt="10"/>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p:txBody>
      </p:sp>
      <p:sp>
        <p:nvSpPr>
          <p:cNvPr id="5" name="TextBox 4"/>
          <p:cNvSpPr txBox="1"/>
          <p:nvPr/>
        </p:nvSpPr>
        <p:spPr>
          <a:xfrm>
            <a:off x="457200" y="1282114"/>
            <a:ext cx="8001000" cy="646331"/>
          </a:xfrm>
          <a:prstGeom prst="rect">
            <a:avLst/>
          </a:prstGeom>
          <a:noFill/>
        </p:spPr>
        <p:txBody>
          <a:bodyPr wrap="square" rtlCol="0">
            <a:spAutoFit/>
          </a:bodyPr>
          <a:lstStyle/>
          <a:p>
            <a:r>
              <a:rPr lang="en-US" dirty="0" smtClean="0"/>
              <a:t>We can do the same with the list of Peter Sanford’s most used words, beginning with </a:t>
            </a:r>
            <a:r>
              <a:rPr lang="en-US" i="1" dirty="0" smtClean="0"/>
              <a:t>know</a:t>
            </a:r>
            <a:r>
              <a:rPr lang="en-US" dirty="0" smtClean="0"/>
              <a:t>. </a:t>
            </a:r>
            <a:endParaRPr lang="en-US" dirty="0"/>
          </a:p>
        </p:txBody>
      </p:sp>
      <p:sp>
        <p:nvSpPr>
          <p:cNvPr id="7" name="Right Arrow 6"/>
          <p:cNvSpPr/>
          <p:nvPr/>
        </p:nvSpPr>
        <p:spPr>
          <a:xfrm>
            <a:off x="2590800" y="4099560"/>
            <a:ext cx="381000" cy="381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 name="Rectangle 3"/>
          <p:cNvSpPr/>
          <p:nvPr/>
        </p:nvSpPr>
        <p:spPr>
          <a:xfrm>
            <a:off x="3048000" y="4114800"/>
            <a:ext cx="10668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ate Placeholder 5"/>
          <p:cNvSpPr>
            <a:spLocks noGrp="1"/>
          </p:cNvSpPr>
          <p:nvPr>
            <p:ph type="dt" sz="half" idx="10"/>
          </p:nvPr>
        </p:nvSpPr>
        <p:spPr/>
        <p:txBody>
          <a:bodyPr/>
          <a:lstStyle/>
          <a:p>
            <a:fld id="{F9FE1817-39E7-495B-9507-1CD16FFE775E}" type="datetime1">
              <a:rPr lang="en-US" smtClean="0"/>
              <a:t>4/11/2017</a:t>
            </a:fld>
            <a:endParaRPr lang="en-US"/>
          </a:p>
        </p:txBody>
      </p:sp>
      <p:sp>
        <p:nvSpPr>
          <p:cNvPr id="8" name="Slide Number Placeholder 7"/>
          <p:cNvSpPr>
            <a:spLocks noGrp="1"/>
          </p:cNvSpPr>
          <p:nvPr>
            <p:ph type="sldNum" sz="quarter" idx="12"/>
          </p:nvPr>
        </p:nvSpPr>
        <p:spPr/>
        <p:txBody>
          <a:bodyPr/>
          <a:lstStyle/>
          <a:p>
            <a:fld id="{B643A7A1-46CE-416D-A4FD-5AD1E6A75E04}" type="slidenum">
              <a:rPr lang="en-US" smtClean="0"/>
              <a:t>13</a:t>
            </a:fld>
            <a:endParaRPr lang="en-US"/>
          </a:p>
        </p:txBody>
      </p:sp>
    </p:spTree>
    <p:extLst>
      <p:ext uri="{BB962C8B-B14F-4D97-AF65-F5344CB8AC3E}">
        <p14:creationId xmlns:p14="http://schemas.microsoft.com/office/powerpoint/2010/main" val="3012069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xit" presetSubtype="0" fill="hold" nodeType="withEffect">
                                  <p:stCondLst>
                                    <p:cond delay="0"/>
                                  </p:stCondLst>
                                  <p:childTnLst>
                                    <p:animEffect transition="out" filter="fade">
                                      <p:cBhvr>
                                        <p:cTn id="17" dur="500"/>
                                        <p:tgtEl>
                                          <p:spTgt spid="11"/>
                                        </p:tgtEl>
                                      </p:cBhvr>
                                    </p:animEffect>
                                    <p:set>
                                      <p:cBhvr>
                                        <p:cTn id="18" dur="1" fill="hold">
                                          <p:stCondLst>
                                            <p:cond delay="499"/>
                                          </p:stCondLst>
                                        </p:cTn>
                                        <p:tgtEl>
                                          <p:spTgt spid="11"/>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500"/>
                                        <p:tgtEl>
                                          <p:spTgt spid="7"/>
                                        </p:tgtEl>
                                      </p:cBhvr>
                                    </p:animEffect>
                                    <p:set>
                                      <p:cBhvr>
                                        <p:cTn id="21" dur="1" fill="hold">
                                          <p:stCondLst>
                                            <p:cond delay="499"/>
                                          </p:stCondLst>
                                        </p:cTn>
                                        <p:tgtEl>
                                          <p:spTgt spid="7"/>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4"/>
                                        </p:tgtEl>
                                      </p:cBhvr>
                                    </p:animEffect>
                                    <p:set>
                                      <p:cBhvr>
                                        <p:cTn id="24" dur="1" fill="hold">
                                          <p:stCondLst>
                                            <p:cond delay="499"/>
                                          </p:stCondLst>
                                        </p:cTn>
                                        <p:tgtEl>
                                          <p:spTgt spid="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Analyzing </a:t>
            </a:r>
            <a:r>
              <a:rPr lang="en-US" dirty="0"/>
              <a:t>Characters’ Language</a:t>
            </a:r>
          </a:p>
        </p:txBody>
      </p:sp>
      <p:sp>
        <p:nvSpPr>
          <p:cNvPr id="3" name="Content Placeholder 2"/>
          <p:cNvSpPr>
            <a:spLocks noGrp="1"/>
          </p:cNvSpPr>
          <p:nvPr>
            <p:ph idx="1"/>
          </p:nvPr>
        </p:nvSpPr>
        <p:spPr>
          <a:xfrm>
            <a:off x="457200" y="1219200"/>
            <a:ext cx="8229600" cy="5334000"/>
          </a:xfrm>
        </p:spPr>
        <p:txBody>
          <a:bodyPr>
            <a:normAutofit/>
          </a:bodyPr>
          <a:lstStyle/>
          <a:p>
            <a:pPr marL="0" indent="0">
              <a:buNone/>
            </a:pPr>
            <a:endParaRPr lang="en-US" sz="1800" dirty="0" smtClean="0"/>
          </a:p>
          <a:p>
            <a:pPr>
              <a:buFont typeface="+mj-lt"/>
              <a:buAutoNum type="arabicPeriod" startAt="10"/>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p:txBody>
      </p:sp>
      <p:sp>
        <p:nvSpPr>
          <p:cNvPr id="5" name="TextBox 4"/>
          <p:cNvSpPr txBox="1"/>
          <p:nvPr/>
        </p:nvSpPr>
        <p:spPr>
          <a:xfrm>
            <a:off x="685800" y="2209800"/>
            <a:ext cx="3200400" cy="2308324"/>
          </a:xfrm>
          <a:prstGeom prst="rect">
            <a:avLst/>
          </a:prstGeom>
          <a:noFill/>
        </p:spPr>
        <p:txBody>
          <a:bodyPr wrap="square" rtlCol="0">
            <a:spAutoFit/>
          </a:bodyPr>
          <a:lstStyle/>
          <a:p>
            <a:r>
              <a:rPr lang="en-US" dirty="0" smtClean="0"/>
              <a:t>Sometimes a word list is worth a thousand pictures.  Here’s a spreadsheet showing the top twenty content words that Eliza and Peter use most often in their first five letters.  What if anything strikes you about these two lists?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2286000"/>
            <a:ext cx="3867150" cy="338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7" name="Group 16"/>
          <p:cNvGrpSpPr/>
          <p:nvPr/>
        </p:nvGrpSpPr>
        <p:grpSpPr>
          <a:xfrm>
            <a:off x="6096000" y="3124200"/>
            <a:ext cx="614680" cy="1742440"/>
            <a:chOff x="6096000" y="3124200"/>
            <a:chExt cx="614680" cy="1742440"/>
          </a:xfrm>
        </p:grpSpPr>
        <p:sp>
          <p:nvSpPr>
            <p:cNvPr id="4" name="Rectangle 3"/>
            <p:cNvSpPr/>
            <p:nvPr/>
          </p:nvSpPr>
          <p:spPr>
            <a:xfrm>
              <a:off x="6096000" y="3124200"/>
              <a:ext cx="609600" cy="1468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 name="Rectangle 6"/>
            <p:cNvSpPr/>
            <p:nvPr/>
          </p:nvSpPr>
          <p:spPr>
            <a:xfrm>
              <a:off x="6096000" y="3733800"/>
              <a:ext cx="6096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 name="Rectangle 7"/>
            <p:cNvSpPr/>
            <p:nvPr/>
          </p:nvSpPr>
          <p:spPr>
            <a:xfrm>
              <a:off x="6096000" y="4345404"/>
              <a:ext cx="6096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 name="Rectangle 8"/>
            <p:cNvSpPr/>
            <p:nvPr/>
          </p:nvSpPr>
          <p:spPr>
            <a:xfrm>
              <a:off x="6096000" y="4714240"/>
              <a:ext cx="6096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5" name="Rectangle 14"/>
            <p:cNvSpPr/>
            <p:nvPr/>
          </p:nvSpPr>
          <p:spPr>
            <a:xfrm>
              <a:off x="6101080" y="3286259"/>
              <a:ext cx="609600" cy="1105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grpSp>
        <p:nvGrpSpPr>
          <p:cNvPr id="11" name="Group 10"/>
          <p:cNvGrpSpPr/>
          <p:nvPr/>
        </p:nvGrpSpPr>
        <p:grpSpPr>
          <a:xfrm>
            <a:off x="4942840" y="3129781"/>
            <a:ext cx="543560" cy="1857777"/>
            <a:chOff x="4942840" y="3129781"/>
            <a:chExt cx="543560" cy="1857777"/>
          </a:xfrm>
        </p:grpSpPr>
        <p:sp>
          <p:nvSpPr>
            <p:cNvPr id="10" name="Rectangle 9"/>
            <p:cNvSpPr/>
            <p:nvPr/>
          </p:nvSpPr>
          <p:spPr>
            <a:xfrm>
              <a:off x="4953000" y="3363962"/>
              <a:ext cx="533400" cy="1412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953000" y="4467825"/>
              <a:ext cx="533400" cy="1412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953000" y="3129781"/>
              <a:ext cx="533400" cy="1412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942840" y="4846320"/>
              <a:ext cx="533400" cy="1412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942840" y="3505200"/>
              <a:ext cx="533400" cy="1412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Date Placeholder 5"/>
          <p:cNvSpPr>
            <a:spLocks noGrp="1"/>
          </p:cNvSpPr>
          <p:nvPr>
            <p:ph type="dt" sz="half" idx="10"/>
          </p:nvPr>
        </p:nvSpPr>
        <p:spPr/>
        <p:txBody>
          <a:bodyPr/>
          <a:lstStyle/>
          <a:p>
            <a:fld id="{C7BB323E-1AF3-4C0A-A012-614DF6E67D2F}" type="datetime1">
              <a:rPr lang="en-US" smtClean="0"/>
              <a:t>4/11/2017</a:t>
            </a:fld>
            <a:endParaRPr lang="en-US"/>
          </a:p>
        </p:txBody>
      </p:sp>
      <p:sp>
        <p:nvSpPr>
          <p:cNvPr id="18" name="Slide Number Placeholder 17"/>
          <p:cNvSpPr>
            <a:spLocks noGrp="1"/>
          </p:cNvSpPr>
          <p:nvPr>
            <p:ph type="sldNum" sz="quarter" idx="12"/>
          </p:nvPr>
        </p:nvSpPr>
        <p:spPr/>
        <p:txBody>
          <a:bodyPr/>
          <a:lstStyle/>
          <a:p>
            <a:fld id="{B643A7A1-46CE-416D-A4FD-5AD1E6A75E04}" type="slidenum">
              <a:rPr lang="en-US" smtClean="0"/>
              <a:t>14</a:t>
            </a:fld>
            <a:endParaRPr lang="en-US"/>
          </a:p>
        </p:txBody>
      </p:sp>
    </p:spTree>
    <p:extLst>
      <p:ext uri="{BB962C8B-B14F-4D97-AF65-F5344CB8AC3E}">
        <p14:creationId xmlns:p14="http://schemas.microsoft.com/office/powerpoint/2010/main" val="115897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0799" y="2462768"/>
            <a:ext cx="4699001" cy="3828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dirty="0" smtClean="0"/>
              <a:t>Analyzing </a:t>
            </a:r>
            <a:r>
              <a:rPr lang="en-US" dirty="0"/>
              <a:t>Characters’ Language</a:t>
            </a:r>
          </a:p>
        </p:txBody>
      </p:sp>
      <p:sp>
        <p:nvSpPr>
          <p:cNvPr id="3" name="Content Placeholder 2"/>
          <p:cNvSpPr>
            <a:spLocks noGrp="1"/>
          </p:cNvSpPr>
          <p:nvPr>
            <p:ph idx="1"/>
          </p:nvPr>
        </p:nvSpPr>
        <p:spPr>
          <a:xfrm>
            <a:off x="457200" y="1219200"/>
            <a:ext cx="8229600" cy="5334000"/>
          </a:xfrm>
        </p:spPr>
        <p:txBody>
          <a:bodyPr>
            <a:normAutofit/>
          </a:bodyPr>
          <a:lstStyle/>
          <a:p>
            <a:pPr marL="0" indent="0">
              <a:buNone/>
            </a:pPr>
            <a:endParaRPr lang="en-US" sz="1800" dirty="0" smtClean="0"/>
          </a:p>
          <a:p>
            <a:pPr>
              <a:buFont typeface="+mj-lt"/>
              <a:buAutoNum type="arabicPeriod" startAt="10"/>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p:txBody>
      </p:sp>
      <p:sp>
        <p:nvSpPr>
          <p:cNvPr id="5" name="TextBox 4"/>
          <p:cNvSpPr txBox="1"/>
          <p:nvPr/>
        </p:nvSpPr>
        <p:spPr>
          <a:xfrm>
            <a:off x="304801" y="4053714"/>
            <a:ext cx="3067049" cy="646331"/>
          </a:xfrm>
          <a:prstGeom prst="rect">
            <a:avLst/>
          </a:prstGeom>
          <a:noFill/>
        </p:spPr>
        <p:txBody>
          <a:bodyPr wrap="square" rtlCol="0">
            <a:spAutoFit/>
          </a:bodyPr>
          <a:lstStyle/>
          <a:p>
            <a:r>
              <a:rPr lang="en-US" dirty="0" smtClean="0">
                <a:hlinkClick r:id="rId3"/>
              </a:rPr>
              <a:t>http</a:t>
            </a:r>
            <a:r>
              <a:rPr lang="en-US" dirty="0">
                <a:hlinkClick r:id="rId3"/>
              </a:rPr>
              <a:t>://</a:t>
            </a:r>
            <a:r>
              <a:rPr lang="en-US" dirty="0" smtClean="0">
                <a:hlinkClick r:id="rId3"/>
              </a:rPr>
              <a:t>ucrel.lancs.ac.uk/claws/trial.html</a:t>
            </a:r>
            <a:r>
              <a:rPr lang="en-US" dirty="0" smtClean="0"/>
              <a:t> </a:t>
            </a:r>
            <a:endParaRPr lang="en-US" dirty="0"/>
          </a:p>
        </p:txBody>
      </p:sp>
      <p:sp>
        <p:nvSpPr>
          <p:cNvPr id="7" name="Right Arrow 6"/>
          <p:cNvSpPr/>
          <p:nvPr/>
        </p:nvSpPr>
        <p:spPr>
          <a:xfrm>
            <a:off x="4038600" y="5425440"/>
            <a:ext cx="381000" cy="381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 name="Right Arrow 7"/>
          <p:cNvSpPr/>
          <p:nvPr/>
        </p:nvSpPr>
        <p:spPr>
          <a:xfrm>
            <a:off x="4038600" y="5948094"/>
            <a:ext cx="381000" cy="381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 name="Rectangle 3"/>
          <p:cNvSpPr/>
          <p:nvPr/>
        </p:nvSpPr>
        <p:spPr>
          <a:xfrm>
            <a:off x="4584701" y="5130800"/>
            <a:ext cx="2044699" cy="914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584701" y="6045200"/>
            <a:ext cx="5207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04801" y="1115396"/>
            <a:ext cx="8458200" cy="923330"/>
          </a:xfrm>
          <a:prstGeom prst="rect">
            <a:avLst/>
          </a:prstGeom>
          <a:noFill/>
        </p:spPr>
        <p:txBody>
          <a:bodyPr wrap="square" rtlCol="0">
            <a:spAutoFit/>
          </a:bodyPr>
          <a:lstStyle/>
          <a:p>
            <a:r>
              <a:rPr lang="en-US" dirty="0" smtClean="0"/>
              <a:t>Now we’re going to apply another tool to Eliza’s and Peter’s prose styles.  This tool is called a Part-of-speech (POS) Tagger.  You feed a text into it and it will read and identify the part of speech of every word.  </a:t>
            </a:r>
            <a:endParaRPr lang="en-US" dirty="0"/>
          </a:p>
        </p:txBody>
      </p:sp>
      <p:sp>
        <p:nvSpPr>
          <p:cNvPr id="12" name="TextBox 11"/>
          <p:cNvSpPr txBox="1"/>
          <p:nvPr/>
        </p:nvSpPr>
        <p:spPr>
          <a:xfrm>
            <a:off x="304801" y="2249208"/>
            <a:ext cx="3428999" cy="1754326"/>
          </a:xfrm>
          <a:prstGeom prst="rect">
            <a:avLst/>
          </a:prstGeom>
          <a:noFill/>
        </p:spPr>
        <p:txBody>
          <a:bodyPr wrap="square" rtlCol="0">
            <a:spAutoFit/>
          </a:bodyPr>
          <a:lstStyle/>
          <a:p>
            <a:r>
              <a:rPr lang="en-US" dirty="0" smtClean="0"/>
              <a:t>There are a lot of POS taggers out on the web.  This one, from the University of Lancaster, is really easy to use and quite robust.  (Thank-you to Billy </a:t>
            </a:r>
            <a:r>
              <a:rPr lang="en-US" dirty="0" err="1" smtClean="0"/>
              <a:t>Rathje</a:t>
            </a:r>
            <a:r>
              <a:rPr lang="en-US" dirty="0" smtClean="0"/>
              <a:t> for pointing me to this one.)</a:t>
            </a:r>
            <a:endParaRPr lang="en-US" dirty="0"/>
          </a:p>
        </p:txBody>
      </p:sp>
      <p:sp>
        <p:nvSpPr>
          <p:cNvPr id="6" name="Date Placeholder 5"/>
          <p:cNvSpPr>
            <a:spLocks noGrp="1"/>
          </p:cNvSpPr>
          <p:nvPr>
            <p:ph type="dt" sz="half" idx="10"/>
          </p:nvPr>
        </p:nvSpPr>
        <p:spPr/>
        <p:txBody>
          <a:bodyPr/>
          <a:lstStyle/>
          <a:p>
            <a:fld id="{3DF87C90-0ADA-4FFF-A066-23CCBCB4B297}" type="datetime1">
              <a:rPr lang="en-US" smtClean="0"/>
              <a:t>4/11/2017</a:t>
            </a:fld>
            <a:endParaRPr lang="en-US"/>
          </a:p>
        </p:txBody>
      </p:sp>
      <p:sp>
        <p:nvSpPr>
          <p:cNvPr id="9" name="Slide Number Placeholder 8"/>
          <p:cNvSpPr>
            <a:spLocks noGrp="1"/>
          </p:cNvSpPr>
          <p:nvPr>
            <p:ph type="sldNum" sz="quarter" idx="12"/>
          </p:nvPr>
        </p:nvSpPr>
        <p:spPr/>
        <p:txBody>
          <a:bodyPr/>
          <a:lstStyle/>
          <a:p>
            <a:fld id="{B643A7A1-46CE-416D-A4FD-5AD1E6A75E04}" type="slidenum">
              <a:rPr lang="en-US" smtClean="0"/>
              <a:t>15</a:t>
            </a:fld>
            <a:endParaRPr lang="en-US"/>
          </a:p>
        </p:txBody>
      </p:sp>
    </p:spTree>
    <p:extLst>
      <p:ext uri="{BB962C8B-B14F-4D97-AF65-F5344CB8AC3E}">
        <p14:creationId xmlns:p14="http://schemas.microsoft.com/office/powerpoint/2010/main" val="1462444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4"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Analyzing </a:t>
            </a:r>
            <a:r>
              <a:rPr lang="en-US" dirty="0"/>
              <a:t>Characters’ Language</a:t>
            </a:r>
          </a:p>
        </p:txBody>
      </p:sp>
      <p:sp>
        <p:nvSpPr>
          <p:cNvPr id="3" name="Content Placeholder 2"/>
          <p:cNvSpPr>
            <a:spLocks noGrp="1"/>
          </p:cNvSpPr>
          <p:nvPr>
            <p:ph idx="1"/>
          </p:nvPr>
        </p:nvSpPr>
        <p:spPr>
          <a:xfrm>
            <a:off x="457200" y="1219200"/>
            <a:ext cx="8229600" cy="5334000"/>
          </a:xfrm>
        </p:spPr>
        <p:txBody>
          <a:bodyPr>
            <a:normAutofit/>
          </a:bodyPr>
          <a:lstStyle/>
          <a:p>
            <a:pPr marL="0" indent="0">
              <a:buNone/>
            </a:pPr>
            <a:endParaRPr lang="en-US" sz="1800" dirty="0" smtClean="0"/>
          </a:p>
          <a:p>
            <a:pPr>
              <a:buFont typeface="+mj-lt"/>
              <a:buAutoNum type="arabicPeriod" startAt="10"/>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p:txBody>
      </p:sp>
      <p:sp>
        <p:nvSpPr>
          <p:cNvPr id="5" name="TextBox 4"/>
          <p:cNvSpPr txBox="1"/>
          <p:nvPr/>
        </p:nvSpPr>
        <p:spPr>
          <a:xfrm>
            <a:off x="426718" y="1075888"/>
            <a:ext cx="8488681" cy="923330"/>
          </a:xfrm>
          <a:prstGeom prst="rect">
            <a:avLst/>
          </a:prstGeom>
          <a:noFill/>
        </p:spPr>
        <p:txBody>
          <a:bodyPr wrap="square" rtlCol="0">
            <a:spAutoFit/>
          </a:bodyPr>
          <a:lstStyle/>
          <a:p>
            <a:r>
              <a:rPr lang="en-US" dirty="0" smtClean="0"/>
              <a:t>I ran the two sets of five letters each through the POS tagger.  Then I copied the outputs from both runs to an Excel spreadsheet and created a comparative table.  The variances shaded in pink here struck me as interesting, so…</a:t>
            </a:r>
            <a:endParaRPr lang="en-US"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300" y="2024618"/>
            <a:ext cx="7211100" cy="4184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426718" y="1352887"/>
            <a:ext cx="4704083" cy="369332"/>
          </a:xfrm>
          <a:prstGeom prst="rect">
            <a:avLst/>
          </a:prstGeom>
          <a:noFill/>
        </p:spPr>
        <p:txBody>
          <a:bodyPr wrap="square" rtlCol="0">
            <a:spAutoFit/>
          </a:bodyPr>
          <a:lstStyle/>
          <a:p>
            <a:r>
              <a:rPr lang="en-US" dirty="0" smtClean="0"/>
              <a:t>…I collapsed them down to a manageable size. </a:t>
            </a:r>
            <a:endParaRPr lang="en-US" dirty="0"/>
          </a:p>
        </p:txBody>
      </p:sp>
      <p:sp>
        <p:nvSpPr>
          <p:cNvPr id="12" name="TextBox 11"/>
          <p:cNvSpPr txBox="1"/>
          <p:nvPr/>
        </p:nvSpPr>
        <p:spPr>
          <a:xfrm>
            <a:off x="533400" y="1352887"/>
            <a:ext cx="7066283" cy="369332"/>
          </a:xfrm>
          <a:prstGeom prst="rect">
            <a:avLst/>
          </a:prstGeom>
          <a:noFill/>
        </p:spPr>
        <p:txBody>
          <a:bodyPr wrap="square" rtlCol="0">
            <a:spAutoFit/>
          </a:bodyPr>
          <a:lstStyle/>
          <a:p>
            <a:r>
              <a:rPr lang="en-US" dirty="0"/>
              <a:t>T</a:t>
            </a:r>
            <a:r>
              <a:rPr lang="en-US" dirty="0" smtClean="0"/>
              <a:t>hen I inserted a bar chart in Excel to see the differences more clearly.  </a:t>
            </a:r>
            <a:endParaRPr lang="en-US" dirty="0"/>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299" y="2024617"/>
            <a:ext cx="5433623" cy="4184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fld id="{FE0C7970-0156-420F-8C60-D927F8658357}" type="datetime1">
              <a:rPr lang="en-US" smtClean="0"/>
              <a:t>4/11/2017</a:t>
            </a:fld>
            <a:endParaRPr lang="en-US"/>
          </a:p>
        </p:txBody>
      </p:sp>
      <p:sp>
        <p:nvSpPr>
          <p:cNvPr id="6" name="Slide Number Placeholder 5"/>
          <p:cNvSpPr>
            <a:spLocks noGrp="1"/>
          </p:cNvSpPr>
          <p:nvPr>
            <p:ph type="sldNum" sz="quarter" idx="12"/>
          </p:nvPr>
        </p:nvSpPr>
        <p:spPr/>
        <p:txBody>
          <a:bodyPr/>
          <a:lstStyle/>
          <a:p>
            <a:fld id="{B643A7A1-46CE-416D-A4FD-5AD1E6A75E04}" type="slidenum">
              <a:rPr lang="en-US" smtClean="0"/>
              <a:t>16</a:t>
            </a:fld>
            <a:endParaRPr lang="en-US"/>
          </a:p>
        </p:txBody>
      </p:sp>
    </p:spTree>
    <p:extLst>
      <p:ext uri="{BB962C8B-B14F-4D97-AF65-F5344CB8AC3E}">
        <p14:creationId xmlns:p14="http://schemas.microsoft.com/office/powerpoint/2010/main" val="105858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xit" presetSubtype="0" fill="hold" grpId="0" nodeType="with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20482"/>
                                        </p:tgtEl>
                                      </p:cBhvr>
                                    </p:animEffect>
                                    <p:set>
                                      <p:cBhvr>
                                        <p:cTn id="16" dur="1" fill="hold">
                                          <p:stCondLst>
                                            <p:cond delay="499"/>
                                          </p:stCondLst>
                                        </p:cTn>
                                        <p:tgtEl>
                                          <p:spTgt spid="2048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xit" presetSubtype="0" fill="hold" grpId="1" nodeType="withEffect">
                                  <p:stCondLst>
                                    <p:cond delay="0"/>
                                  </p:stCondLst>
                                  <p:childTnLst>
                                    <p:animEffect transition="out" filter="fade">
                                      <p:cBhvr>
                                        <p:cTn id="23" dur="500"/>
                                        <p:tgtEl>
                                          <p:spTgt spid="11"/>
                                        </p:tgtEl>
                                      </p:cBhvr>
                                    </p:animEffect>
                                    <p:set>
                                      <p:cBhvr>
                                        <p:cTn id="24"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1" grpId="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Analyzing </a:t>
            </a:r>
            <a:r>
              <a:rPr lang="en-US" dirty="0"/>
              <a:t>Characters’ Language</a:t>
            </a:r>
          </a:p>
        </p:txBody>
      </p:sp>
      <p:sp>
        <p:nvSpPr>
          <p:cNvPr id="3" name="Content Placeholder 2"/>
          <p:cNvSpPr>
            <a:spLocks noGrp="1"/>
          </p:cNvSpPr>
          <p:nvPr>
            <p:ph idx="1"/>
          </p:nvPr>
        </p:nvSpPr>
        <p:spPr>
          <a:xfrm>
            <a:off x="457200" y="1219200"/>
            <a:ext cx="8229600" cy="5334000"/>
          </a:xfrm>
        </p:spPr>
        <p:txBody>
          <a:bodyPr>
            <a:normAutofit/>
          </a:bodyPr>
          <a:lstStyle/>
          <a:p>
            <a:pPr marL="0" indent="0">
              <a:buNone/>
            </a:pPr>
            <a:endParaRPr lang="en-US" sz="1800" dirty="0" smtClean="0"/>
          </a:p>
          <a:p>
            <a:pPr>
              <a:buFont typeface="+mj-lt"/>
              <a:buAutoNum type="arabicPeriod" startAt="10"/>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p:txBody>
      </p:sp>
      <p:sp>
        <p:nvSpPr>
          <p:cNvPr id="5" name="TextBox 4"/>
          <p:cNvSpPr txBox="1"/>
          <p:nvPr/>
        </p:nvSpPr>
        <p:spPr>
          <a:xfrm>
            <a:off x="457200" y="1282114"/>
            <a:ext cx="8153400" cy="646331"/>
          </a:xfrm>
          <a:prstGeom prst="rect">
            <a:avLst/>
          </a:prstGeom>
          <a:noFill/>
        </p:spPr>
        <p:txBody>
          <a:bodyPr wrap="square" rtlCol="0">
            <a:spAutoFit/>
          </a:bodyPr>
          <a:lstStyle/>
          <a:p>
            <a:r>
              <a:rPr lang="en-US" dirty="0" smtClean="0"/>
              <a:t>Here’s the chart highlighting some of the differences in the two characters’ use of language based on what the POS tagger found.  (Sample sizes have been normalized.) </a:t>
            </a:r>
            <a:endParaRPr lang="en-US" dirty="0"/>
          </a:p>
        </p:txBody>
      </p:sp>
      <p:pic>
        <p:nvPicPr>
          <p:cNvPr id="225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122002"/>
            <a:ext cx="6315075" cy="3710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381690" y="3093720"/>
            <a:ext cx="258199" cy="1143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958742" y="3622040"/>
            <a:ext cx="224706" cy="609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2884" y="2438400"/>
            <a:ext cx="494355" cy="180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607560" y="2819400"/>
            <a:ext cx="247177" cy="14274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181600" y="3767836"/>
            <a:ext cx="1332555" cy="480568"/>
            <a:chOff x="5181600" y="3767836"/>
            <a:chExt cx="1332555" cy="480568"/>
          </a:xfrm>
        </p:grpSpPr>
        <p:sp>
          <p:nvSpPr>
            <p:cNvPr id="14" name="Rectangle 13"/>
            <p:cNvSpPr/>
            <p:nvPr/>
          </p:nvSpPr>
          <p:spPr>
            <a:xfrm>
              <a:off x="5181600" y="3906520"/>
              <a:ext cx="494355" cy="3352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019800" y="3767836"/>
              <a:ext cx="494355" cy="4805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p:cNvSpPr/>
          <p:nvPr/>
        </p:nvSpPr>
        <p:spPr>
          <a:xfrm>
            <a:off x="5748351" y="3906520"/>
            <a:ext cx="204278" cy="3352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223495" y="3886200"/>
            <a:ext cx="224706" cy="3454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842328" y="2122002"/>
            <a:ext cx="1371600" cy="738664"/>
          </a:xfrm>
          <a:prstGeom prst="rect">
            <a:avLst/>
          </a:prstGeom>
          <a:solidFill>
            <a:srgbClr val="FFFF00"/>
          </a:solidFill>
        </p:spPr>
        <p:txBody>
          <a:bodyPr wrap="square" rtlCol="0">
            <a:spAutoFit/>
          </a:bodyPr>
          <a:lstStyle/>
          <a:p>
            <a:pPr algn="ctr"/>
            <a:r>
              <a:rPr lang="en-US" sz="1400" dirty="0" smtClean="0"/>
              <a:t>Eliza uses more adjectives than Peter.</a:t>
            </a:r>
            <a:endParaRPr lang="en-US" sz="1400" dirty="0"/>
          </a:p>
        </p:txBody>
      </p:sp>
      <p:sp>
        <p:nvSpPr>
          <p:cNvPr id="18" name="TextBox 17"/>
          <p:cNvSpPr txBox="1"/>
          <p:nvPr/>
        </p:nvSpPr>
        <p:spPr>
          <a:xfrm>
            <a:off x="2381690" y="2125306"/>
            <a:ext cx="1695890" cy="954107"/>
          </a:xfrm>
          <a:prstGeom prst="rect">
            <a:avLst/>
          </a:prstGeom>
          <a:solidFill>
            <a:srgbClr val="FFFF00"/>
          </a:solidFill>
        </p:spPr>
        <p:txBody>
          <a:bodyPr wrap="square" rtlCol="0">
            <a:spAutoFit/>
          </a:bodyPr>
          <a:lstStyle/>
          <a:p>
            <a:pPr algn="ctr"/>
            <a:r>
              <a:rPr lang="en-US" sz="1400" dirty="0" smtClean="0"/>
              <a:t>Eliza‘s sentences are less syntactically complex than Peter’s.</a:t>
            </a:r>
            <a:endParaRPr lang="en-US" sz="1400" dirty="0"/>
          </a:p>
        </p:txBody>
      </p:sp>
      <p:sp>
        <p:nvSpPr>
          <p:cNvPr id="19" name="TextBox 18"/>
          <p:cNvSpPr txBox="1"/>
          <p:nvPr/>
        </p:nvSpPr>
        <p:spPr>
          <a:xfrm>
            <a:off x="5002545" y="2125306"/>
            <a:ext cx="1695890" cy="1384995"/>
          </a:xfrm>
          <a:prstGeom prst="rect">
            <a:avLst/>
          </a:prstGeom>
          <a:solidFill>
            <a:srgbClr val="FFFF00"/>
          </a:solidFill>
        </p:spPr>
        <p:txBody>
          <a:bodyPr wrap="square" rtlCol="0">
            <a:spAutoFit/>
          </a:bodyPr>
          <a:lstStyle/>
          <a:p>
            <a:pPr algn="ctr"/>
            <a:r>
              <a:rPr lang="en-US" sz="1400" dirty="0" smtClean="0"/>
              <a:t>Eliza’s sentences have many more nouns than Peter’s. His sentences have many more pronouns than hers. </a:t>
            </a:r>
            <a:endParaRPr lang="en-US" sz="1400" dirty="0"/>
          </a:p>
        </p:txBody>
      </p:sp>
      <p:sp>
        <p:nvSpPr>
          <p:cNvPr id="20" name="TextBox 19"/>
          <p:cNvSpPr txBox="1"/>
          <p:nvPr/>
        </p:nvSpPr>
        <p:spPr>
          <a:xfrm>
            <a:off x="4829337" y="2134028"/>
            <a:ext cx="2084055" cy="523220"/>
          </a:xfrm>
          <a:prstGeom prst="rect">
            <a:avLst/>
          </a:prstGeom>
          <a:solidFill>
            <a:srgbClr val="FFFF00"/>
          </a:solidFill>
        </p:spPr>
        <p:txBody>
          <a:bodyPr wrap="square" rtlCol="0">
            <a:spAutoFit/>
          </a:bodyPr>
          <a:lstStyle/>
          <a:p>
            <a:pPr algn="ctr"/>
            <a:r>
              <a:rPr lang="en-US" sz="1400" dirty="0" smtClean="0"/>
              <a:t>Eliza uses the past tense much more than Peter. </a:t>
            </a:r>
            <a:endParaRPr lang="en-US" sz="1400" dirty="0"/>
          </a:p>
        </p:txBody>
      </p:sp>
      <p:sp>
        <p:nvSpPr>
          <p:cNvPr id="21" name="TextBox 20"/>
          <p:cNvSpPr txBox="1"/>
          <p:nvPr/>
        </p:nvSpPr>
        <p:spPr>
          <a:xfrm>
            <a:off x="4854737" y="2134028"/>
            <a:ext cx="2084055" cy="954107"/>
          </a:xfrm>
          <a:prstGeom prst="rect">
            <a:avLst/>
          </a:prstGeom>
          <a:solidFill>
            <a:srgbClr val="FFFF00"/>
          </a:solidFill>
        </p:spPr>
        <p:txBody>
          <a:bodyPr wrap="square" rtlCol="0">
            <a:spAutoFit/>
          </a:bodyPr>
          <a:lstStyle/>
          <a:p>
            <a:pPr algn="ctr"/>
            <a:r>
              <a:rPr lang="en-US" sz="1400" dirty="0" smtClean="0"/>
              <a:t>Peter uses modal verbs (conditional and future tense) much more than Eliza. </a:t>
            </a:r>
            <a:endParaRPr lang="en-US" sz="1400" dirty="0"/>
          </a:p>
        </p:txBody>
      </p:sp>
      <p:sp>
        <p:nvSpPr>
          <p:cNvPr id="8" name="Date Placeholder 7"/>
          <p:cNvSpPr>
            <a:spLocks noGrp="1"/>
          </p:cNvSpPr>
          <p:nvPr>
            <p:ph type="dt" sz="half" idx="10"/>
          </p:nvPr>
        </p:nvSpPr>
        <p:spPr/>
        <p:txBody>
          <a:bodyPr/>
          <a:lstStyle/>
          <a:p>
            <a:fld id="{D15E8E95-B26F-4143-96C0-881FDA7E39BF}" type="datetime1">
              <a:rPr lang="en-US" smtClean="0"/>
              <a:t>4/11/2017</a:t>
            </a:fld>
            <a:endParaRPr lang="en-US"/>
          </a:p>
        </p:txBody>
      </p:sp>
      <p:sp>
        <p:nvSpPr>
          <p:cNvPr id="9" name="Slide Number Placeholder 8"/>
          <p:cNvSpPr>
            <a:spLocks noGrp="1"/>
          </p:cNvSpPr>
          <p:nvPr>
            <p:ph type="sldNum" sz="quarter" idx="12"/>
          </p:nvPr>
        </p:nvSpPr>
        <p:spPr/>
        <p:txBody>
          <a:bodyPr/>
          <a:lstStyle/>
          <a:p>
            <a:fld id="{B643A7A1-46CE-416D-A4FD-5AD1E6A75E04}" type="slidenum">
              <a:rPr lang="en-US" smtClean="0"/>
              <a:t>17</a:t>
            </a:fld>
            <a:endParaRPr lang="en-US"/>
          </a:p>
        </p:txBody>
      </p:sp>
    </p:spTree>
    <p:extLst>
      <p:ext uri="{BB962C8B-B14F-4D97-AF65-F5344CB8AC3E}">
        <p14:creationId xmlns:p14="http://schemas.microsoft.com/office/powerpoint/2010/main" val="2827696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xit" presetSubtype="0" fill="hold" grpId="1" nodeType="withEffect">
                                  <p:stCondLst>
                                    <p:cond delay="0"/>
                                  </p:stCondLst>
                                  <p:childTnLst>
                                    <p:animEffect transition="out" filter="fade">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xit" presetSubtype="0" fill="hold" grpId="2" nodeType="withEffect">
                                  <p:stCondLst>
                                    <p:cond delay="0"/>
                                  </p:stCondLst>
                                  <p:childTnLst>
                                    <p:animEffect transition="out" filter="fade">
                                      <p:cBhvr>
                                        <p:cTn id="26" dur="500"/>
                                        <p:tgtEl>
                                          <p:spTgt spid="4"/>
                                        </p:tgtEl>
                                      </p:cBhvr>
                                    </p:animEffect>
                                    <p:set>
                                      <p:cBhvr>
                                        <p:cTn id="27" dur="1" fill="hold">
                                          <p:stCondLst>
                                            <p:cond delay="499"/>
                                          </p:stCondLst>
                                        </p:cTn>
                                        <p:tgtEl>
                                          <p:spTgt spid="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par>
                                <p:cTn id="36" presetID="10" presetClass="exit" presetSubtype="0" fill="hold" grpId="1" nodeType="withEffect">
                                  <p:stCondLst>
                                    <p:cond delay="0"/>
                                  </p:stCondLst>
                                  <p:childTnLst>
                                    <p:animEffect transition="out" filter="fade">
                                      <p:cBhvr>
                                        <p:cTn id="37" dur="500"/>
                                        <p:tgtEl>
                                          <p:spTgt spid="18"/>
                                        </p:tgtEl>
                                      </p:cBhvr>
                                    </p:animEffect>
                                    <p:set>
                                      <p:cBhvr>
                                        <p:cTn id="38" dur="1" fill="hold">
                                          <p:stCondLst>
                                            <p:cond delay="499"/>
                                          </p:stCondLst>
                                        </p:cTn>
                                        <p:tgtEl>
                                          <p:spTgt spid="18"/>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11"/>
                                        </p:tgtEl>
                                      </p:cBhvr>
                                    </p:animEffect>
                                    <p:set>
                                      <p:cBhvr>
                                        <p:cTn id="41" dur="1" fill="hold">
                                          <p:stCondLst>
                                            <p:cond delay="499"/>
                                          </p:stCondLst>
                                        </p:cTn>
                                        <p:tgtEl>
                                          <p:spTgt spid="11"/>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17"/>
                                        </p:tgtEl>
                                      </p:cBhvr>
                                    </p:animEffect>
                                    <p:set>
                                      <p:cBhvr>
                                        <p:cTn id="44" dur="1" fill="hold">
                                          <p:stCondLst>
                                            <p:cond delay="499"/>
                                          </p:stCondLst>
                                        </p:cTn>
                                        <p:tgtEl>
                                          <p:spTgt spid="17"/>
                                        </p:tgtEl>
                                        <p:attrNameLst>
                                          <p:attrName>style.visibility</p:attrName>
                                        </p:attrNameLst>
                                      </p:cBhvr>
                                      <p:to>
                                        <p:strVal val="hidden"/>
                                      </p:to>
                                    </p:set>
                                  </p:childTnLst>
                                </p:cTn>
                              </p:par>
                              <p:par>
                                <p:cTn id="45" presetID="10"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par>
                                <p:cTn id="56" presetID="10" presetClass="exit" presetSubtype="0" fill="hold" grpId="1" nodeType="withEffect">
                                  <p:stCondLst>
                                    <p:cond delay="0"/>
                                  </p:stCondLst>
                                  <p:childTnLst>
                                    <p:animEffect transition="out" filter="fade">
                                      <p:cBhvr>
                                        <p:cTn id="57" dur="500"/>
                                        <p:tgtEl>
                                          <p:spTgt spid="19"/>
                                        </p:tgtEl>
                                      </p:cBhvr>
                                    </p:animEffect>
                                    <p:set>
                                      <p:cBhvr>
                                        <p:cTn id="58" dur="1" fill="hold">
                                          <p:stCondLst>
                                            <p:cond delay="499"/>
                                          </p:stCondLst>
                                        </p:cTn>
                                        <p:tgtEl>
                                          <p:spTgt spid="19"/>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12"/>
                                        </p:tgtEl>
                                      </p:cBhvr>
                                    </p:animEffect>
                                    <p:set>
                                      <p:cBhvr>
                                        <p:cTn id="61" dur="1" fill="hold">
                                          <p:stCondLst>
                                            <p:cond delay="499"/>
                                          </p:stCondLst>
                                        </p:cTn>
                                        <p:tgtEl>
                                          <p:spTgt spid="12"/>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13"/>
                                        </p:tgtEl>
                                      </p:cBhvr>
                                    </p:animEffect>
                                    <p:set>
                                      <p:cBhvr>
                                        <p:cTn id="64" dur="1" fill="hold">
                                          <p:stCondLst>
                                            <p:cond delay="499"/>
                                          </p:stCondLst>
                                        </p:cTn>
                                        <p:tgtEl>
                                          <p:spTgt spid="13"/>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fade">
                                      <p:cBhvr>
                                        <p:cTn id="69" dur="500"/>
                                        <p:tgtEl>
                                          <p:spTgt spid="16"/>
                                        </p:tgtEl>
                                      </p:cBhvr>
                                    </p:animEffect>
                                  </p:childTnLst>
                                </p:cTn>
                              </p:par>
                              <p:par>
                                <p:cTn id="70" presetID="10" presetClass="exit" presetSubtype="0" fill="hold" nodeType="withEffect">
                                  <p:stCondLst>
                                    <p:cond delay="0"/>
                                  </p:stCondLst>
                                  <p:childTnLst>
                                    <p:animEffect transition="out" filter="fade">
                                      <p:cBhvr>
                                        <p:cTn id="71" dur="500"/>
                                        <p:tgtEl>
                                          <p:spTgt spid="7"/>
                                        </p:tgtEl>
                                      </p:cBhvr>
                                    </p:animEffect>
                                    <p:set>
                                      <p:cBhvr>
                                        <p:cTn id="72" dur="1" fill="hold">
                                          <p:stCondLst>
                                            <p:cond delay="499"/>
                                          </p:stCondLst>
                                        </p:cTn>
                                        <p:tgtEl>
                                          <p:spTgt spid="7"/>
                                        </p:tgtEl>
                                        <p:attrNameLst>
                                          <p:attrName>style.visibility</p:attrName>
                                        </p:attrNameLst>
                                      </p:cBhvr>
                                      <p:to>
                                        <p:strVal val="hidden"/>
                                      </p:to>
                                    </p:set>
                                  </p:childTnLst>
                                </p:cTn>
                              </p:par>
                              <p:par>
                                <p:cTn id="73" presetID="10" presetClass="entr" presetSubtype="0" fill="hold" grpId="0" nodeType="with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fade">
                                      <p:cBhvr>
                                        <p:cTn id="7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2" animBg="1"/>
      <p:bldP spid="11" grpId="0" animBg="1"/>
      <p:bldP spid="11" grpId="1" animBg="1"/>
      <p:bldP spid="12" grpId="0" animBg="1"/>
      <p:bldP spid="12" grpId="1" animBg="1"/>
      <p:bldP spid="13" grpId="0" animBg="1"/>
      <p:bldP spid="13" grpId="1" animBg="1"/>
      <p:bldP spid="16" grpId="0" animBg="1"/>
      <p:bldP spid="17" grpId="0" animBg="1"/>
      <p:bldP spid="17" grpId="1" animBg="1"/>
      <p:bldP spid="6" grpId="0" animBg="1"/>
      <p:bldP spid="6" grpId="1" animBg="1"/>
      <p:bldP spid="18" grpId="0" animBg="1"/>
      <p:bldP spid="18" grpId="1" animBg="1"/>
      <p:bldP spid="19" grpId="0" animBg="1"/>
      <p:bldP spid="19" grpId="1" animBg="1"/>
      <p:bldP spid="20" grpId="0" animBg="1"/>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Things to think about</a:t>
            </a:r>
            <a:endParaRPr lang="en-US" dirty="0"/>
          </a:p>
        </p:txBody>
      </p:sp>
      <p:sp>
        <p:nvSpPr>
          <p:cNvPr id="3" name="Content Placeholder 2"/>
          <p:cNvSpPr>
            <a:spLocks noGrp="1"/>
          </p:cNvSpPr>
          <p:nvPr>
            <p:ph idx="1"/>
          </p:nvPr>
        </p:nvSpPr>
        <p:spPr>
          <a:xfrm>
            <a:off x="457200" y="1219200"/>
            <a:ext cx="8229600" cy="5334000"/>
          </a:xfrm>
        </p:spPr>
        <p:txBody>
          <a:bodyPr>
            <a:normAutofit/>
          </a:bodyPr>
          <a:lstStyle/>
          <a:p>
            <a:pPr marL="0" indent="0">
              <a:buNone/>
            </a:pPr>
            <a:endParaRPr lang="en-US" sz="1800" dirty="0" smtClean="0"/>
          </a:p>
          <a:p>
            <a:pPr>
              <a:buFont typeface="+mj-lt"/>
              <a:buAutoNum type="arabicPeriod" startAt="10"/>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p:txBody>
      </p:sp>
      <p:sp>
        <p:nvSpPr>
          <p:cNvPr id="5" name="TextBox 4"/>
          <p:cNvSpPr txBox="1"/>
          <p:nvPr/>
        </p:nvSpPr>
        <p:spPr>
          <a:xfrm>
            <a:off x="457200" y="1282114"/>
            <a:ext cx="8001000" cy="338554"/>
          </a:xfrm>
          <a:prstGeom prst="rect">
            <a:avLst/>
          </a:prstGeom>
          <a:noFill/>
        </p:spPr>
        <p:txBody>
          <a:bodyPr wrap="square" rtlCol="0">
            <a:spAutoFit/>
          </a:bodyPr>
          <a:lstStyle/>
          <a:p>
            <a:r>
              <a:rPr lang="en-US" sz="1600" dirty="0" smtClean="0"/>
              <a:t>A couple of parting questions—and tentative answers… </a:t>
            </a:r>
            <a:endParaRPr lang="en-US" sz="1600" dirty="0"/>
          </a:p>
        </p:txBody>
      </p:sp>
      <p:sp>
        <p:nvSpPr>
          <p:cNvPr id="9" name="TextBox 8"/>
          <p:cNvSpPr txBox="1"/>
          <p:nvPr/>
        </p:nvSpPr>
        <p:spPr>
          <a:xfrm>
            <a:off x="482600" y="4105926"/>
            <a:ext cx="8305800" cy="861774"/>
          </a:xfrm>
          <a:prstGeom prst="rect">
            <a:avLst/>
          </a:prstGeom>
          <a:noFill/>
        </p:spPr>
        <p:txBody>
          <a:bodyPr wrap="square" rtlCol="0">
            <a:spAutoFit/>
          </a:bodyPr>
          <a:lstStyle/>
          <a:p>
            <a:r>
              <a:rPr lang="en-US" dirty="0" smtClean="0"/>
              <a:t>Q: </a:t>
            </a:r>
            <a:r>
              <a:rPr lang="en-US" sz="1600" dirty="0" smtClean="0"/>
              <a:t>Is a pattern that no one has previously noticed really a pattern?   Is it meaningful?  For instance, if we haven’t detected until after running our tools that Eliza uses more adjectives than Peter, does it matter?  </a:t>
            </a:r>
          </a:p>
        </p:txBody>
      </p:sp>
      <p:sp>
        <p:nvSpPr>
          <p:cNvPr id="11" name="TextBox 10"/>
          <p:cNvSpPr txBox="1"/>
          <p:nvPr/>
        </p:nvSpPr>
        <p:spPr>
          <a:xfrm>
            <a:off x="482600" y="5030334"/>
            <a:ext cx="8255000" cy="1631216"/>
          </a:xfrm>
          <a:prstGeom prst="rect">
            <a:avLst/>
          </a:prstGeom>
          <a:noFill/>
        </p:spPr>
        <p:txBody>
          <a:bodyPr wrap="square" rtlCol="0">
            <a:spAutoFit/>
          </a:bodyPr>
          <a:lstStyle/>
          <a:p>
            <a:r>
              <a:rPr lang="en-US" dirty="0" smtClean="0"/>
              <a:t>A: </a:t>
            </a:r>
            <a:r>
              <a:rPr lang="en-US" sz="1600" dirty="0" smtClean="0"/>
              <a:t>It depends on what one means by “noticing a pattern.”  Reading is made up all kinds of moment-to-moment perceptions, many—maybe most--of which are undeniably below the level of our conscious awareness.  To some extent what distant reading is about is bringing to consciousness those things we may be registering but not dwelling on as we read.  So, yes, I consider it meaningful that Eliza has an “adjectives-and-nouns” prose style: it affects my sense of who she is. </a:t>
            </a:r>
            <a:r>
              <a:rPr lang="en-US" dirty="0" smtClean="0"/>
              <a:t> </a:t>
            </a:r>
          </a:p>
        </p:txBody>
      </p:sp>
      <p:sp>
        <p:nvSpPr>
          <p:cNvPr id="7" name="TextBox 6"/>
          <p:cNvSpPr txBox="1"/>
          <p:nvPr/>
        </p:nvSpPr>
        <p:spPr>
          <a:xfrm>
            <a:off x="482600" y="1651446"/>
            <a:ext cx="8305800" cy="615553"/>
          </a:xfrm>
          <a:prstGeom prst="rect">
            <a:avLst/>
          </a:prstGeom>
          <a:noFill/>
        </p:spPr>
        <p:txBody>
          <a:bodyPr wrap="square" rtlCol="0">
            <a:spAutoFit/>
          </a:bodyPr>
          <a:lstStyle/>
          <a:p>
            <a:r>
              <a:rPr lang="en-US" dirty="0" smtClean="0"/>
              <a:t>Q: </a:t>
            </a:r>
            <a:r>
              <a:rPr lang="en-US" sz="1600" dirty="0" smtClean="0"/>
              <a:t>Are the data we’re working with here a statistically valid sample from which to draw conclusions?  </a:t>
            </a:r>
          </a:p>
        </p:txBody>
      </p:sp>
      <p:sp>
        <p:nvSpPr>
          <p:cNvPr id="8" name="TextBox 7"/>
          <p:cNvSpPr txBox="1"/>
          <p:nvPr/>
        </p:nvSpPr>
        <p:spPr>
          <a:xfrm>
            <a:off x="482600" y="2322254"/>
            <a:ext cx="8255000" cy="1600438"/>
          </a:xfrm>
          <a:prstGeom prst="rect">
            <a:avLst/>
          </a:prstGeom>
          <a:noFill/>
        </p:spPr>
        <p:txBody>
          <a:bodyPr wrap="square" rtlCol="0">
            <a:spAutoFit/>
          </a:bodyPr>
          <a:lstStyle/>
          <a:p>
            <a:r>
              <a:rPr lang="en-US" dirty="0" smtClean="0"/>
              <a:t>A: </a:t>
            </a:r>
            <a:r>
              <a:rPr lang="en-US" sz="1600" dirty="0" smtClean="0"/>
              <a:t>Well, first of all, let’s clarify what we are trying to draw conclusions about.   We’re making claims about the way language appears to be working in a particular novel.  We aren’t proposing that literary language always works in precisely the way we’re investigating here.  Even having said that, I think we’d do well to apply the same methodology to the entire text of </a:t>
            </a:r>
            <a:r>
              <a:rPr lang="en-US" sz="1600" i="1" dirty="0" smtClean="0"/>
              <a:t>The Coquette </a:t>
            </a:r>
            <a:r>
              <a:rPr lang="en-US" sz="1600" dirty="0" smtClean="0"/>
              <a:t>to see if the trends we’ve uncovered here are consistent for these two characters throughout the novel.  </a:t>
            </a:r>
          </a:p>
        </p:txBody>
      </p:sp>
      <p:sp>
        <p:nvSpPr>
          <p:cNvPr id="4" name="Date Placeholder 3"/>
          <p:cNvSpPr>
            <a:spLocks noGrp="1"/>
          </p:cNvSpPr>
          <p:nvPr>
            <p:ph type="dt" sz="half" idx="10"/>
          </p:nvPr>
        </p:nvSpPr>
        <p:spPr/>
        <p:txBody>
          <a:bodyPr/>
          <a:lstStyle/>
          <a:p>
            <a:fld id="{771169D1-DE7A-4F85-A211-2B57F97D091E}" type="datetime1">
              <a:rPr lang="en-US" smtClean="0"/>
              <a:t>4/11/2017</a:t>
            </a:fld>
            <a:endParaRPr lang="en-US"/>
          </a:p>
        </p:txBody>
      </p:sp>
      <p:sp>
        <p:nvSpPr>
          <p:cNvPr id="6" name="Slide Number Placeholder 5"/>
          <p:cNvSpPr>
            <a:spLocks noGrp="1"/>
          </p:cNvSpPr>
          <p:nvPr>
            <p:ph type="sldNum" sz="quarter" idx="12"/>
          </p:nvPr>
        </p:nvSpPr>
        <p:spPr/>
        <p:txBody>
          <a:bodyPr/>
          <a:lstStyle/>
          <a:p>
            <a:fld id="{B643A7A1-46CE-416D-A4FD-5AD1E6A75E04}" type="slidenum">
              <a:rPr lang="en-US" smtClean="0"/>
              <a:t>18</a:t>
            </a:fld>
            <a:endParaRPr lang="en-US" dirty="0"/>
          </a:p>
        </p:txBody>
      </p:sp>
    </p:spTree>
    <p:extLst>
      <p:ext uri="{BB962C8B-B14F-4D97-AF65-F5344CB8AC3E}">
        <p14:creationId xmlns:p14="http://schemas.microsoft.com/office/powerpoint/2010/main" val="1732224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Computer-assisted Text Analysis</a:t>
            </a:r>
            <a:endParaRPr lang="en-US" dirty="0"/>
          </a:p>
        </p:txBody>
      </p:sp>
      <p:sp>
        <p:nvSpPr>
          <p:cNvPr id="4" name="Content Placeholder 2"/>
          <p:cNvSpPr txBox="1">
            <a:spLocks/>
          </p:cNvSpPr>
          <p:nvPr/>
        </p:nvSpPr>
        <p:spPr>
          <a:xfrm>
            <a:off x="457200" y="1524000"/>
            <a:ext cx="8229600" cy="3733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dirty="0" smtClean="0"/>
              <a:t>Computer-assisted text analysis supports a different kind of reading than we usually do in a literature course.  Whereas in the latter we usually engage in “close reading,” when we do computer-assisted text analysis we are doing what some practitioners  have come to call “distant reading” or “</a:t>
            </a:r>
            <a:r>
              <a:rPr lang="en-US" sz="1800" dirty="0" err="1" smtClean="0"/>
              <a:t>macroanalysis</a:t>
            </a:r>
            <a:r>
              <a:rPr lang="en-US" sz="1800" dirty="0" smtClean="0"/>
              <a:t>.”  It involves thinking about literary texts as collections of linguistic data, and, </a:t>
            </a:r>
            <a:r>
              <a:rPr lang="en-US" sz="1800" dirty="0"/>
              <a:t>with the help of software,</a:t>
            </a:r>
            <a:r>
              <a:rPr lang="en-US" sz="1800" dirty="0" smtClean="0"/>
              <a:t> looking for patterns that we might have missed before.</a:t>
            </a:r>
            <a:br>
              <a:rPr lang="en-US" sz="1800" dirty="0" smtClean="0"/>
            </a:br>
            <a:r>
              <a:rPr lang="en-US" sz="1800" dirty="0" smtClean="0"/>
              <a:t>  </a:t>
            </a:r>
          </a:p>
          <a:p>
            <a:pPr marL="0" indent="0">
              <a:buNone/>
            </a:pPr>
            <a:r>
              <a:rPr lang="en-US" sz="1800" dirty="0" smtClean="0"/>
              <a:t>Why would we want to do that?  Because it encourages us to… </a:t>
            </a:r>
          </a:p>
          <a:p>
            <a:r>
              <a:rPr lang="en-US" sz="1800" dirty="0" smtClean="0"/>
              <a:t>revisit questions we thought we knew the answers to, and</a:t>
            </a:r>
          </a:p>
          <a:p>
            <a:r>
              <a:rPr lang="en-US" sz="1800" dirty="0"/>
              <a:t>a</a:t>
            </a:r>
            <a:r>
              <a:rPr lang="en-US" sz="1800" dirty="0" smtClean="0"/>
              <a:t>sk new questions that would never have occurred to us previously.</a:t>
            </a:r>
            <a:br>
              <a:rPr lang="en-US" sz="1800" dirty="0" smtClean="0"/>
            </a:br>
            <a:endParaRPr lang="en-US" sz="1800" dirty="0" smtClean="0"/>
          </a:p>
          <a:p>
            <a:pPr marL="0" indent="0">
              <a:buNone/>
            </a:pPr>
            <a:r>
              <a:rPr lang="en-US" sz="1800" dirty="0" smtClean="0"/>
              <a:t>What kinds of questions? </a:t>
            </a:r>
          </a:p>
        </p:txBody>
      </p:sp>
      <p:sp>
        <p:nvSpPr>
          <p:cNvPr id="3" name="Date Placeholder 2"/>
          <p:cNvSpPr>
            <a:spLocks noGrp="1"/>
          </p:cNvSpPr>
          <p:nvPr>
            <p:ph type="dt" sz="half" idx="10"/>
          </p:nvPr>
        </p:nvSpPr>
        <p:spPr/>
        <p:txBody>
          <a:bodyPr/>
          <a:lstStyle/>
          <a:p>
            <a:fld id="{B199492E-1283-456C-937D-F442AC530F87}" type="datetime1">
              <a:rPr lang="en-US" smtClean="0"/>
              <a:t>4/11/2017</a:t>
            </a:fld>
            <a:endParaRPr lang="en-US"/>
          </a:p>
        </p:txBody>
      </p:sp>
      <p:sp>
        <p:nvSpPr>
          <p:cNvPr id="5" name="Slide Number Placeholder 4"/>
          <p:cNvSpPr>
            <a:spLocks noGrp="1"/>
          </p:cNvSpPr>
          <p:nvPr>
            <p:ph type="sldNum" sz="quarter" idx="12"/>
          </p:nvPr>
        </p:nvSpPr>
        <p:spPr>
          <a:xfrm>
            <a:off x="3505200" y="6416675"/>
            <a:ext cx="2133600" cy="365125"/>
          </a:xfrm>
        </p:spPr>
        <p:txBody>
          <a:bodyPr/>
          <a:lstStyle/>
          <a:p>
            <a:pPr algn="ctr"/>
            <a:fld id="{B643A7A1-46CE-416D-A4FD-5AD1E6A75E04}" type="slidenum">
              <a:rPr lang="en-US" smtClean="0"/>
              <a:pPr algn="ctr"/>
              <a:t>2</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1600" y="6364932"/>
            <a:ext cx="1415200" cy="356543"/>
          </a:xfrm>
          <a:prstGeom prst="rect">
            <a:avLst/>
          </a:prstGeom>
        </p:spPr>
      </p:pic>
    </p:spTree>
    <p:extLst>
      <p:ext uri="{BB962C8B-B14F-4D97-AF65-F5344CB8AC3E}">
        <p14:creationId xmlns:p14="http://schemas.microsoft.com/office/powerpoint/2010/main" val="52672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fade">
                                      <p:cBhvr>
                                        <p:cTn id="25"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a:bodyPr>
          <a:lstStyle/>
          <a:p>
            <a:r>
              <a:rPr lang="en-US" dirty="0"/>
              <a:t>Computer-assisted Text Analysis</a:t>
            </a:r>
          </a:p>
        </p:txBody>
      </p:sp>
      <p:sp>
        <p:nvSpPr>
          <p:cNvPr id="4" name="Rectangle 3"/>
          <p:cNvSpPr/>
          <p:nvPr/>
        </p:nvSpPr>
        <p:spPr>
          <a:xfrm>
            <a:off x="457200" y="1524000"/>
            <a:ext cx="8458200" cy="4247317"/>
          </a:xfrm>
          <a:prstGeom prst="rect">
            <a:avLst/>
          </a:prstGeom>
        </p:spPr>
        <p:txBody>
          <a:bodyPr wrap="square">
            <a:spAutoFit/>
          </a:bodyPr>
          <a:lstStyle/>
          <a:p>
            <a:r>
              <a:rPr lang="en-US" dirty="0" smtClean="0"/>
              <a:t>To get at an answer that question, I’m going to pose another one:  How do characters “come to life” in a novel?  In other words, by what process do we come to believe that these imaginary creatures are real?  </a:t>
            </a:r>
          </a:p>
          <a:p>
            <a:endParaRPr lang="en-US" dirty="0"/>
          </a:p>
          <a:p>
            <a:pPr marL="285750" indent="-285750">
              <a:buFont typeface="Arial" panose="020B0604020202020204" pitchFamily="34" charset="0"/>
              <a:buChar char="•"/>
            </a:pPr>
            <a:r>
              <a:rPr lang="en-US" dirty="0" smtClean="0"/>
              <a:t>They do things.</a:t>
            </a:r>
          </a:p>
          <a:p>
            <a:pPr marL="285750" indent="-285750">
              <a:buFont typeface="Arial" panose="020B0604020202020204" pitchFamily="34" charset="0"/>
              <a:buChar char="•"/>
            </a:pPr>
            <a:r>
              <a:rPr lang="en-US" dirty="0" smtClean="0"/>
              <a:t>They say things.</a:t>
            </a:r>
          </a:p>
          <a:p>
            <a:pPr marL="285750" indent="-285750">
              <a:buFont typeface="Arial" panose="020B0604020202020204" pitchFamily="34" charset="0"/>
              <a:buChar char="•"/>
            </a:pPr>
            <a:r>
              <a:rPr lang="en-US" dirty="0" smtClean="0"/>
              <a:t>They “think” things.</a:t>
            </a:r>
          </a:p>
          <a:p>
            <a:pPr marL="285750" indent="-285750">
              <a:buFont typeface="Arial" panose="020B0604020202020204" pitchFamily="34" charset="0"/>
              <a:buChar char="•"/>
            </a:pPr>
            <a:r>
              <a:rPr lang="en-US" dirty="0"/>
              <a:t>Other characters say and think things about them</a:t>
            </a:r>
            <a:r>
              <a:rPr lang="en-US" dirty="0" smtClean="0"/>
              <a:t>.</a:t>
            </a:r>
          </a:p>
          <a:p>
            <a:pPr marL="285750" indent="-285750">
              <a:buFont typeface="Arial" panose="020B0604020202020204" pitchFamily="34" charset="0"/>
              <a:buChar char="•"/>
            </a:pPr>
            <a:r>
              <a:rPr lang="en-US" dirty="0" smtClean="0"/>
              <a:t>In a skillfully written novel, all of this happens with the consistency--or inconsistency but distinctiveness--that we expect of individual human beings.</a:t>
            </a:r>
          </a:p>
          <a:p>
            <a:pPr marL="285750" indent="-285750">
              <a:buFont typeface="Arial" panose="020B0604020202020204" pitchFamily="34" charset="0"/>
              <a:buChar char="•"/>
            </a:pPr>
            <a:endParaRPr lang="en-US" dirty="0"/>
          </a:p>
          <a:p>
            <a:r>
              <a:rPr lang="en-US" dirty="0"/>
              <a:t>T</a:t>
            </a:r>
            <a:r>
              <a:rPr lang="en-US" dirty="0" smtClean="0"/>
              <a:t>he medium through which these phenomena are represented is, of course, language.  A text.  Words on a page.  And as we’ve said, a text is, among other things, a collection of data that lends itself to analysis.</a:t>
            </a:r>
          </a:p>
          <a:p>
            <a:endParaRPr lang="en-US" dirty="0"/>
          </a:p>
        </p:txBody>
      </p:sp>
      <p:sp>
        <p:nvSpPr>
          <p:cNvPr id="3" name="Date Placeholder 2"/>
          <p:cNvSpPr>
            <a:spLocks noGrp="1"/>
          </p:cNvSpPr>
          <p:nvPr>
            <p:ph type="dt" sz="half" idx="10"/>
          </p:nvPr>
        </p:nvSpPr>
        <p:spPr/>
        <p:txBody>
          <a:bodyPr/>
          <a:lstStyle/>
          <a:p>
            <a:fld id="{59818712-6D16-4383-87AE-6C06E4BAE783}" type="datetime1">
              <a:rPr lang="en-US" smtClean="0"/>
              <a:t>4/11/2017</a:t>
            </a:fld>
            <a:endParaRPr lang="en-US" dirty="0"/>
          </a:p>
        </p:txBody>
      </p:sp>
      <p:sp>
        <p:nvSpPr>
          <p:cNvPr id="5" name="Slide Number Placeholder 4"/>
          <p:cNvSpPr>
            <a:spLocks noGrp="1"/>
          </p:cNvSpPr>
          <p:nvPr>
            <p:ph type="sldNum" sz="quarter" idx="12"/>
          </p:nvPr>
        </p:nvSpPr>
        <p:spPr/>
        <p:txBody>
          <a:bodyPr/>
          <a:lstStyle/>
          <a:p>
            <a:fld id="{B643A7A1-46CE-416D-A4FD-5AD1E6A75E04}" type="slidenum">
              <a:rPr lang="en-US" smtClean="0"/>
              <a:t>3</a:t>
            </a:fld>
            <a:endParaRPr lang="en-US" dirty="0"/>
          </a:p>
        </p:txBody>
      </p:sp>
    </p:spTree>
    <p:extLst>
      <p:ext uri="{BB962C8B-B14F-4D97-AF65-F5344CB8AC3E}">
        <p14:creationId xmlns:p14="http://schemas.microsoft.com/office/powerpoint/2010/main" val="3617131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8" end="8"/>
                                            </p:txEl>
                                          </p:spTgt>
                                        </p:tgtEl>
                                        <p:attrNameLst>
                                          <p:attrName>style.visibility</p:attrName>
                                        </p:attrNameLst>
                                      </p:cBhvr>
                                      <p:to>
                                        <p:strVal val="visible"/>
                                      </p:to>
                                    </p:set>
                                    <p:animEffect transition="in" filter="fade">
                                      <p:cBhvr>
                                        <p:cTn id="32"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Computer-assisted Text Analysis</a:t>
            </a:r>
            <a:endParaRPr lang="en-US" dirty="0"/>
          </a:p>
        </p:txBody>
      </p:sp>
      <p:sp>
        <p:nvSpPr>
          <p:cNvPr id="4" name="Content Placeholder 2"/>
          <p:cNvSpPr txBox="1">
            <a:spLocks/>
          </p:cNvSpPr>
          <p:nvPr/>
        </p:nvSpPr>
        <p:spPr>
          <a:xfrm>
            <a:off x="457200" y="1470710"/>
            <a:ext cx="8229600" cy="409189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dirty="0"/>
              <a:t>Our starting point for this analysis, then, is, “What is going on in the language of character A that would convince us that s/he is a different being than character B?”  Our assumption is that this belief in the integrity of imaginary characters is fundamental to our experience of fiction.   This is </a:t>
            </a:r>
            <a:r>
              <a:rPr lang="en-US" sz="1800" dirty="0" smtClean="0"/>
              <a:t>precisely the </a:t>
            </a:r>
            <a:r>
              <a:rPr lang="en-US" sz="1800" dirty="0"/>
              <a:t>sort of question that computer-assisted text analysis is </a:t>
            </a:r>
            <a:r>
              <a:rPr lang="en-US" sz="1800" dirty="0" smtClean="0"/>
              <a:t>best suited </a:t>
            </a:r>
            <a:r>
              <a:rPr lang="en-US" sz="1800" dirty="0"/>
              <a:t>to </a:t>
            </a:r>
            <a:r>
              <a:rPr lang="en-US" sz="1800" dirty="0" smtClean="0"/>
              <a:t>help investigate</a:t>
            </a:r>
            <a:r>
              <a:rPr lang="en-US" sz="1800" dirty="0"/>
              <a:t>. </a:t>
            </a:r>
          </a:p>
          <a:p>
            <a:pPr marL="0" indent="0">
              <a:buNone/>
            </a:pPr>
            <a:r>
              <a:rPr lang="en-US" sz="1800" dirty="0"/>
              <a:t>For this </a:t>
            </a:r>
            <a:r>
              <a:rPr lang="en-US" sz="1800" dirty="0" smtClean="0"/>
              <a:t>demonstration, we’ll </a:t>
            </a:r>
            <a:r>
              <a:rPr lang="en-US" sz="1800" dirty="0"/>
              <a:t>look at </a:t>
            </a:r>
            <a:r>
              <a:rPr lang="en-US" sz="1800" dirty="0" smtClean="0"/>
              <a:t>the language of the two main characters in </a:t>
            </a:r>
            <a:r>
              <a:rPr lang="en-US" sz="1800" i="1" dirty="0"/>
              <a:t>The </a:t>
            </a:r>
            <a:r>
              <a:rPr lang="en-US" sz="1800" i="1" dirty="0" smtClean="0"/>
              <a:t>Coquette</a:t>
            </a:r>
            <a:r>
              <a:rPr lang="en-US" sz="1800" dirty="0" smtClean="0"/>
              <a:t>, a novel published in 1797 by </a:t>
            </a:r>
            <a:r>
              <a:rPr lang="en-US" sz="1800" dirty="0"/>
              <a:t>Hannah Webster </a:t>
            </a:r>
            <a:r>
              <a:rPr lang="en-US" sz="1800" dirty="0" smtClean="0"/>
              <a:t>Foster. </a:t>
            </a:r>
            <a:r>
              <a:rPr lang="en-US" sz="1800" i="1" dirty="0" smtClean="0"/>
              <a:t> The Coquette </a:t>
            </a:r>
            <a:r>
              <a:rPr lang="en-US" sz="1800" dirty="0" smtClean="0"/>
              <a:t>is an </a:t>
            </a:r>
            <a:r>
              <a:rPr lang="en-US" sz="1800" dirty="0"/>
              <a:t>epistolary </a:t>
            </a:r>
            <a:r>
              <a:rPr lang="en-US" sz="1800" dirty="0" smtClean="0"/>
              <a:t>novel, which is convenient: it provides pre-defined data sets of our characters’ language.  </a:t>
            </a:r>
            <a:endParaRPr lang="en-US" sz="1800" dirty="0" smtClean="0">
              <a:solidFill>
                <a:prstClr val="black"/>
              </a:solidFill>
            </a:endParaRPr>
          </a:p>
          <a:p>
            <a:pPr marL="0" indent="0">
              <a:buNone/>
            </a:pPr>
            <a:r>
              <a:rPr lang="en-US" sz="1800" dirty="0" smtClean="0">
                <a:solidFill>
                  <a:prstClr val="black"/>
                </a:solidFill>
              </a:rPr>
              <a:t>Note: Your data sets need to reflect the level of discourse you’ve chosen to analyze.  For example, if you wanted to analyze differences from chapter to chapter of one work, or differences in the dialogue of two characters, you’d need to import the texts as discrete collections (chapters or separate collections of dialogue) so the software would be able to tell them apart.</a:t>
            </a:r>
            <a:endParaRPr lang="en-US" sz="1800" dirty="0" smtClean="0"/>
          </a:p>
          <a:p>
            <a:pPr marL="0" indent="0">
              <a:buFont typeface="Arial" panose="020B0604020202020204" pitchFamily="34" charset="0"/>
              <a:buNone/>
            </a:pPr>
            <a:endParaRPr lang="en-US" sz="1800" dirty="0" smtClean="0"/>
          </a:p>
        </p:txBody>
      </p:sp>
      <p:sp>
        <p:nvSpPr>
          <p:cNvPr id="3" name="Date Placeholder 2"/>
          <p:cNvSpPr>
            <a:spLocks noGrp="1"/>
          </p:cNvSpPr>
          <p:nvPr>
            <p:ph type="dt" sz="half" idx="10"/>
          </p:nvPr>
        </p:nvSpPr>
        <p:spPr/>
        <p:txBody>
          <a:bodyPr/>
          <a:lstStyle/>
          <a:p>
            <a:fld id="{F4A8B670-5746-4F40-8EAA-04B2488B4C41}" type="datetime1">
              <a:rPr lang="en-US" smtClean="0"/>
              <a:t>4/11/2017</a:t>
            </a:fld>
            <a:endParaRPr lang="en-US"/>
          </a:p>
        </p:txBody>
      </p:sp>
      <p:sp>
        <p:nvSpPr>
          <p:cNvPr id="5" name="Slide Number Placeholder 4"/>
          <p:cNvSpPr>
            <a:spLocks noGrp="1"/>
          </p:cNvSpPr>
          <p:nvPr>
            <p:ph type="sldNum" sz="quarter" idx="12"/>
          </p:nvPr>
        </p:nvSpPr>
        <p:spPr/>
        <p:txBody>
          <a:bodyPr/>
          <a:lstStyle/>
          <a:p>
            <a:fld id="{B643A7A1-46CE-416D-A4FD-5AD1E6A75E04}" type="slidenum">
              <a:rPr lang="en-US" smtClean="0"/>
              <a:t>4</a:t>
            </a:fld>
            <a:endParaRPr lang="en-US"/>
          </a:p>
        </p:txBody>
      </p:sp>
    </p:spTree>
    <p:extLst>
      <p:ext uri="{BB962C8B-B14F-4D97-AF65-F5344CB8AC3E}">
        <p14:creationId xmlns:p14="http://schemas.microsoft.com/office/powerpoint/2010/main" val="222683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Analyzing </a:t>
            </a:r>
            <a:r>
              <a:rPr lang="en-US" dirty="0"/>
              <a:t>Characters’ Language</a:t>
            </a:r>
          </a:p>
        </p:txBody>
      </p:sp>
      <p:sp>
        <p:nvSpPr>
          <p:cNvPr id="3" name="Content Placeholder 2"/>
          <p:cNvSpPr>
            <a:spLocks noGrp="1"/>
          </p:cNvSpPr>
          <p:nvPr>
            <p:ph idx="1"/>
          </p:nvPr>
        </p:nvSpPr>
        <p:spPr>
          <a:xfrm>
            <a:off x="457200" y="1219200"/>
            <a:ext cx="8229600" cy="5181600"/>
          </a:xfrm>
        </p:spPr>
        <p:txBody>
          <a:bodyPr>
            <a:noAutofit/>
          </a:bodyPr>
          <a:lstStyle/>
          <a:p>
            <a:pPr marL="0" indent="0">
              <a:buNone/>
            </a:pPr>
            <a:r>
              <a:rPr lang="en-US" sz="1800" dirty="0" smtClean="0"/>
              <a:t>I’ve created two separate files containing the first five letters, respectively, “written by” Eliza Wharton and Peter Sanford, the two main characters in </a:t>
            </a:r>
            <a:r>
              <a:rPr lang="en-US" sz="1800" i="1" dirty="0" smtClean="0"/>
              <a:t>The Coquette.  </a:t>
            </a:r>
            <a:r>
              <a:rPr lang="en-US" sz="1800" dirty="0" smtClean="0"/>
              <a:t>(I downloaded the plain-text version of the novel from </a:t>
            </a:r>
            <a:r>
              <a:rPr lang="en-US" sz="1800" dirty="0" smtClean="0">
                <a:hlinkClick r:id="rId2"/>
              </a:rPr>
              <a:t>www.Projectgutenberg.org</a:t>
            </a:r>
            <a:r>
              <a:rPr lang="en-US" sz="1800" dirty="0" smtClean="0"/>
              <a:t> then saved the excerpts as separate files.)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599" y="2743200"/>
            <a:ext cx="6353175" cy="3563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fld id="{13D8B0A8-3F37-4F90-97DD-3870BBE3A09A}" type="datetime1">
              <a:rPr lang="en-US" smtClean="0"/>
              <a:t>4/11/2017</a:t>
            </a:fld>
            <a:endParaRPr lang="en-US"/>
          </a:p>
        </p:txBody>
      </p:sp>
      <p:sp>
        <p:nvSpPr>
          <p:cNvPr id="5" name="Slide Number Placeholder 4"/>
          <p:cNvSpPr>
            <a:spLocks noGrp="1"/>
          </p:cNvSpPr>
          <p:nvPr>
            <p:ph type="sldNum" sz="quarter" idx="12"/>
          </p:nvPr>
        </p:nvSpPr>
        <p:spPr/>
        <p:txBody>
          <a:bodyPr/>
          <a:lstStyle/>
          <a:p>
            <a:fld id="{B643A7A1-46CE-416D-A4FD-5AD1E6A75E04}" type="slidenum">
              <a:rPr lang="en-US" smtClean="0"/>
              <a:t>5</a:t>
            </a:fld>
            <a:endParaRPr lang="en-US"/>
          </a:p>
        </p:txBody>
      </p:sp>
    </p:spTree>
    <p:extLst>
      <p:ext uri="{BB962C8B-B14F-4D97-AF65-F5344CB8AC3E}">
        <p14:creationId xmlns:p14="http://schemas.microsoft.com/office/powerpoint/2010/main" val="3842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382000" cy="5181600"/>
          </a:xfrm>
        </p:spPr>
        <p:txBody>
          <a:bodyPr>
            <a:noAutofit/>
          </a:bodyPr>
          <a:lstStyle/>
          <a:p>
            <a:pPr>
              <a:buFont typeface="+mj-lt"/>
              <a:buAutoNum type="arabicPeriod"/>
            </a:pPr>
            <a:r>
              <a:rPr lang="en-US" sz="1800" dirty="0" smtClean="0"/>
              <a:t>You’ll start by going to </a:t>
            </a:r>
            <a:r>
              <a:rPr lang="en-US" sz="1800" dirty="0" smtClean="0">
                <a:hlinkClick r:id="rId2"/>
              </a:rPr>
              <a:t>http://docs.voyant-tools.org/</a:t>
            </a:r>
            <a:r>
              <a:rPr lang="en-US" sz="1800" dirty="0" smtClean="0"/>
              <a:t> .   This will bring you to the </a:t>
            </a:r>
            <a:r>
              <a:rPr lang="en-US" sz="1800" dirty="0" err="1" smtClean="0"/>
              <a:t>Voyant</a:t>
            </a:r>
            <a:r>
              <a:rPr lang="en-US" sz="1800" dirty="0" smtClean="0"/>
              <a:t> documentation page, which contains a list of all the </a:t>
            </a:r>
            <a:r>
              <a:rPr lang="en-US" sz="1800" dirty="0" err="1" smtClean="0"/>
              <a:t>Voyant</a:t>
            </a:r>
            <a:r>
              <a:rPr lang="en-US" sz="1800" dirty="0" smtClean="0"/>
              <a:t> text analysis tools.</a:t>
            </a:r>
          </a:p>
          <a:p>
            <a:pPr>
              <a:buFont typeface="+mj-lt"/>
              <a:buAutoNum type="arabicPeriod"/>
            </a:pPr>
            <a:r>
              <a:rPr lang="en-US" sz="1800" dirty="0" smtClean="0"/>
              <a:t>Now click </a:t>
            </a:r>
            <a:r>
              <a:rPr lang="en-US" sz="1800" dirty="0"/>
              <a:t>on </a:t>
            </a:r>
            <a:r>
              <a:rPr lang="en-US" sz="1800" b="1" dirty="0"/>
              <a:t>Tools Index</a:t>
            </a:r>
            <a:r>
              <a:rPr lang="en-US" sz="1800" dirty="0"/>
              <a:t>, then </a:t>
            </a:r>
            <a:r>
              <a:rPr lang="en-US" sz="1800" dirty="0" smtClean="0"/>
              <a:t>find </a:t>
            </a:r>
            <a:r>
              <a:rPr lang="en-US" sz="1800" dirty="0"/>
              <a:t>the Cirrus word cloud tool and click </a:t>
            </a:r>
            <a:r>
              <a:rPr lang="en-US" sz="1800" b="1" dirty="0"/>
              <a:t>Use It</a:t>
            </a:r>
            <a:r>
              <a:rPr lang="en-US" sz="1800" dirty="0"/>
              <a:t>.</a:t>
            </a:r>
            <a:br>
              <a:rPr lang="en-US" sz="1800" dirty="0"/>
            </a:br>
            <a:r>
              <a:rPr lang="en-US" sz="1800" dirty="0"/>
              <a:t/>
            </a:r>
            <a:br>
              <a:rPr lang="en-US" sz="1800" dirty="0"/>
            </a:br>
            <a:endParaRPr lang="en-US" sz="1800" dirty="0" smtClean="0"/>
          </a:p>
          <a:p>
            <a:pPr>
              <a:buFont typeface="+mj-lt"/>
              <a:buAutoNum type="arabicPeriod"/>
            </a:pPr>
            <a:endParaRPr lang="en-US" sz="1800" dirty="0"/>
          </a:p>
          <a:p>
            <a:pPr marL="0" indent="0">
              <a:buNone/>
            </a:pPr>
            <a:endParaRPr lang="en-US" sz="1800" dirty="0" smtClean="0"/>
          </a:p>
        </p:txBody>
      </p:sp>
      <p:sp>
        <p:nvSpPr>
          <p:cNvPr id="2" name="Title 1"/>
          <p:cNvSpPr>
            <a:spLocks noGrp="1"/>
          </p:cNvSpPr>
          <p:nvPr>
            <p:ph type="title"/>
          </p:nvPr>
        </p:nvSpPr>
        <p:spPr/>
        <p:txBody>
          <a:bodyPr>
            <a:normAutofit/>
          </a:bodyPr>
          <a:lstStyle/>
          <a:p>
            <a:r>
              <a:rPr lang="en-US" dirty="0" smtClean="0"/>
              <a:t>Analyzing </a:t>
            </a:r>
            <a:r>
              <a:rPr lang="en-US" dirty="0"/>
              <a:t>Characters’ Language</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6519" y="2783840"/>
            <a:ext cx="6389760" cy="3484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ight Arrow 6"/>
          <p:cNvSpPr/>
          <p:nvPr/>
        </p:nvSpPr>
        <p:spPr>
          <a:xfrm>
            <a:off x="5039360" y="3383280"/>
            <a:ext cx="381000" cy="381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6519" y="2783840"/>
            <a:ext cx="6389760" cy="350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ight Arrow 9"/>
          <p:cNvSpPr/>
          <p:nvPr/>
        </p:nvSpPr>
        <p:spPr>
          <a:xfrm rot="10800000">
            <a:off x="6583680" y="4897120"/>
            <a:ext cx="381000" cy="381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 name="Date Placeholder 3"/>
          <p:cNvSpPr>
            <a:spLocks noGrp="1"/>
          </p:cNvSpPr>
          <p:nvPr>
            <p:ph type="dt" sz="half" idx="10"/>
          </p:nvPr>
        </p:nvSpPr>
        <p:spPr/>
        <p:txBody>
          <a:bodyPr/>
          <a:lstStyle/>
          <a:p>
            <a:fld id="{CE4827D3-8E1D-4F78-ABAB-E8C73A6CFCC4}" type="datetime1">
              <a:rPr lang="en-US" smtClean="0"/>
              <a:t>4/11/2017</a:t>
            </a:fld>
            <a:endParaRPr lang="en-US"/>
          </a:p>
        </p:txBody>
      </p:sp>
      <p:sp>
        <p:nvSpPr>
          <p:cNvPr id="5" name="Slide Number Placeholder 4"/>
          <p:cNvSpPr>
            <a:spLocks noGrp="1"/>
          </p:cNvSpPr>
          <p:nvPr>
            <p:ph type="sldNum" sz="quarter" idx="12"/>
          </p:nvPr>
        </p:nvSpPr>
        <p:spPr/>
        <p:txBody>
          <a:bodyPr/>
          <a:lstStyle/>
          <a:p>
            <a:fld id="{B643A7A1-46CE-416D-A4FD-5AD1E6A75E04}" type="slidenum">
              <a:rPr lang="en-US" smtClean="0"/>
              <a:t>6</a:t>
            </a:fld>
            <a:endParaRPr lang="en-US"/>
          </a:p>
        </p:txBody>
      </p:sp>
    </p:spTree>
    <p:extLst>
      <p:ext uri="{BB962C8B-B14F-4D97-AF65-F5344CB8AC3E}">
        <p14:creationId xmlns:p14="http://schemas.microsoft.com/office/powerpoint/2010/main" val="120836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Analyzing </a:t>
            </a:r>
            <a:r>
              <a:rPr lang="en-US" dirty="0"/>
              <a:t>Characters’ Language</a:t>
            </a:r>
          </a:p>
        </p:txBody>
      </p:sp>
      <p:sp>
        <p:nvSpPr>
          <p:cNvPr id="3" name="Content Placeholder 2"/>
          <p:cNvSpPr>
            <a:spLocks noGrp="1"/>
          </p:cNvSpPr>
          <p:nvPr>
            <p:ph idx="1"/>
          </p:nvPr>
        </p:nvSpPr>
        <p:spPr>
          <a:xfrm>
            <a:off x="457200" y="1219200"/>
            <a:ext cx="8229600" cy="5334000"/>
          </a:xfrm>
        </p:spPr>
        <p:txBody>
          <a:bodyPr>
            <a:normAutofit/>
          </a:bodyPr>
          <a:lstStyle/>
          <a:p>
            <a:pPr marL="0" indent="0">
              <a:buNone/>
            </a:pPr>
            <a:endParaRPr lang="en-US" sz="1800" dirty="0" smtClean="0"/>
          </a:p>
          <a:p>
            <a:pPr>
              <a:buFont typeface="+mj-lt"/>
              <a:buAutoNum type="arabicPeriod" startAt="10"/>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p:txBody>
      </p:sp>
      <p:sp>
        <p:nvSpPr>
          <p:cNvPr id="5" name="TextBox 4"/>
          <p:cNvSpPr txBox="1"/>
          <p:nvPr/>
        </p:nvSpPr>
        <p:spPr>
          <a:xfrm>
            <a:off x="457200" y="1282114"/>
            <a:ext cx="8001000" cy="923330"/>
          </a:xfrm>
          <a:prstGeom prst="rect">
            <a:avLst/>
          </a:prstGeom>
          <a:noFill/>
        </p:spPr>
        <p:txBody>
          <a:bodyPr wrap="square" rtlCol="0">
            <a:spAutoFit/>
          </a:bodyPr>
          <a:lstStyle/>
          <a:p>
            <a:pPr marL="342900" indent="-342900">
              <a:buFont typeface="+mj-lt"/>
              <a:buAutoNum type="arabicPeriod" startAt="3"/>
            </a:pPr>
            <a:r>
              <a:rPr lang="en-US" dirty="0" smtClean="0"/>
              <a:t>This takes you to the text input window.  In the lower right is the </a:t>
            </a:r>
            <a:r>
              <a:rPr lang="en-US" b="1" dirty="0" smtClean="0"/>
              <a:t>Upload</a:t>
            </a:r>
            <a:r>
              <a:rPr lang="en-US" dirty="0" smtClean="0"/>
              <a:t> button.   Click on that button, then browse to the location of the first file you want to load into the tool.  Repeat this process for the other file.   </a:t>
            </a:r>
            <a:endParaRPr lang="en-US" dirty="0"/>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6519" y="2773680"/>
            <a:ext cx="6392181" cy="3495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981199" y="5791200"/>
            <a:ext cx="304801" cy="1905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1404617" y="5695950"/>
            <a:ext cx="381000" cy="381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184842"/>
            <a:ext cx="6196844" cy="344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ight Arrow 7"/>
          <p:cNvSpPr/>
          <p:nvPr/>
        </p:nvSpPr>
        <p:spPr>
          <a:xfrm>
            <a:off x="3733800" y="3952240"/>
            <a:ext cx="381000" cy="381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3" name="Right Arrow 12"/>
          <p:cNvSpPr/>
          <p:nvPr/>
        </p:nvSpPr>
        <p:spPr>
          <a:xfrm>
            <a:off x="3733800" y="4338320"/>
            <a:ext cx="381000" cy="381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 name="Date Placeholder 5"/>
          <p:cNvSpPr>
            <a:spLocks noGrp="1"/>
          </p:cNvSpPr>
          <p:nvPr>
            <p:ph type="dt" sz="half" idx="10"/>
          </p:nvPr>
        </p:nvSpPr>
        <p:spPr/>
        <p:txBody>
          <a:bodyPr/>
          <a:lstStyle/>
          <a:p>
            <a:fld id="{E66334A7-6180-4984-A2D0-4DC8BF6D3DA0}" type="datetime1">
              <a:rPr lang="en-US" smtClean="0"/>
              <a:t>4/11/2017</a:t>
            </a:fld>
            <a:endParaRPr lang="en-US"/>
          </a:p>
        </p:txBody>
      </p:sp>
      <p:sp>
        <p:nvSpPr>
          <p:cNvPr id="9" name="Slide Number Placeholder 8"/>
          <p:cNvSpPr>
            <a:spLocks noGrp="1"/>
          </p:cNvSpPr>
          <p:nvPr>
            <p:ph type="sldNum" sz="quarter" idx="12"/>
          </p:nvPr>
        </p:nvSpPr>
        <p:spPr/>
        <p:txBody>
          <a:bodyPr/>
          <a:lstStyle/>
          <a:p>
            <a:fld id="{B643A7A1-46CE-416D-A4FD-5AD1E6A75E04}" type="slidenum">
              <a:rPr lang="en-US" smtClean="0"/>
              <a:t>7</a:t>
            </a:fld>
            <a:endParaRPr lang="en-US"/>
          </a:p>
        </p:txBody>
      </p:sp>
    </p:spTree>
    <p:extLst>
      <p:ext uri="{BB962C8B-B14F-4D97-AF65-F5344CB8AC3E}">
        <p14:creationId xmlns:p14="http://schemas.microsoft.com/office/powerpoint/2010/main" val="161107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xit" presetSubtype="0" fill="hold" grpId="1" nodeType="withEffect">
                                  <p:stCondLst>
                                    <p:cond delay="0"/>
                                  </p:stCondLst>
                                  <p:childTnLst>
                                    <p:animEffect transition="out" filter="fade">
                                      <p:cBhvr>
                                        <p:cTn id="25" dur="500"/>
                                        <p:tgtEl>
                                          <p:spTgt spid="8"/>
                                        </p:tgtEl>
                                      </p:cBhvr>
                                    </p:animEffect>
                                    <p:set>
                                      <p:cBhvr>
                                        <p:cTn id="26"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8" grpId="1"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6519" y="2773679"/>
            <a:ext cx="6392181" cy="3646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dirty="0" smtClean="0"/>
              <a:t>Analyzing </a:t>
            </a:r>
            <a:r>
              <a:rPr lang="en-US" dirty="0"/>
              <a:t>Characters’ Language</a:t>
            </a:r>
          </a:p>
        </p:txBody>
      </p:sp>
      <p:sp>
        <p:nvSpPr>
          <p:cNvPr id="3" name="Content Placeholder 2"/>
          <p:cNvSpPr>
            <a:spLocks noGrp="1"/>
          </p:cNvSpPr>
          <p:nvPr>
            <p:ph idx="1"/>
          </p:nvPr>
        </p:nvSpPr>
        <p:spPr>
          <a:xfrm>
            <a:off x="457200" y="1219200"/>
            <a:ext cx="8229600" cy="5334000"/>
          </a:xfrm>
        </p:spPr>
        <p:txBody>
          <a:bodyPr>
            <a:normAutofit/>
          </a:bodyPr>
          <a:lstStyle/>
          <a:p>
            <a:pPr marL="0" indent="0">
              <a:buNone/>
            </a:pPr>
            <a:endParaRPr lang="en-US" sz="1800" dirty="0" smtClean="0"/>
          </a:p>
          <a:p>
            <a:pPr>
              <a:buFont typeface="+mj-lt"/>
              <a:buAutoNum type="arabicPeriod" startAt="10"/>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p:txBody>
      </p:sp>
      <p:sp>
        <p:nvSpPr>
          <p:cNvPr id="5" name="TextBox 4"/>
          <p:cNvSpPr txBox="1"/>
          <p:nvPr/>
        </p:nvSpPr>
        <p:spPr>
          <a:xfrm>
            <a:off x="549409" y="1651446"/>
            <a:ext cx="8001000" cy="369332"/>
          </a:xfrm>
          <a:prstGeom prst="rect">
            <a:avLst/>
          </a:prstGeom>
          <a:noFill/>
        </p:spPr>
        <p:txBody>
          <a:bodyPr wrap="square" rtlCol="0">
            <a:spAutoFit/>
          </a:bodyPr>
          <a:lstStyle/>
          <a:p>
            <a:r>
              <a:rPr lang="en-US" dirty="0" smtClean="0"/>
              <a:t>4. Once you have both files uploaded, click </a:t>
            </a:r>
            <a:r>
              <a:rPr lang="en-US" b="1" dirty="0" smtClean="0"/>
              <a:t>Reveal</a:t>
            </a:r>
            <a:r>
              <a:rPr lang="en-US" dirty="0" smtClean="0"/>
              <a:t>.  </a:t>
            </a:r>
            <a:endParaRPr lang="en-US" dirty="0"/>
          </a:p>
        </p:txBody>
      </p:sp>
      <p:sp>
        <p:nvSpPr>
          <p:cNvPr id="4" name="Rectangle 3"/>
          <p:cNvSpPr/>
          <p:nvPr/>
        </p:nvSpPr>
        <p:spPr>
          <a:xfrm>
            <a:off x="4406900" y="4413867"/>
            <a:ext cx="381000" cy="1289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0800000">
            <a:off x="4848860" y="4277659"/>
            <a:ext cx="381000" cy="381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 name="Date Placeholder 5"/>
          <p:cNvSpPr>
            <a:spLocks noGrp="1"/>
          </p:cNvSpPr>
          <p:nvPr>
            <p:ph type="dt" sz="half" idx="10"/>
          </p:nvPr>
        </p:nvSpPr>
        <p:spPr/>
        <p:txBody>
          <a:bodyPr/>
          <a:lstStyle/>
          <a:p>
            <a:fld id="{0FC4D74C-5468-4DA6-B097-A51989AAA925}" type="datetime1">
              <a:rPr lang="en-US" smtClean="0"/>
              <a:t>4/11/2017</a:t>
            </a:fld>
            <a:endParaRPr lang="en-US"/>
          </a:p>
        </p:txBody>
      </p:sp>
      <p:sp>
        <p:nvSpPr>
          <p:cNvPr id="8" name="Slide Number Placeholder 7"/>
          <p:cNvSpPr>
            <a:spLocks noGrp="1"/>
          </p:cNvSpPr>
          <p:nvPr>
            <p:ph type="sldNum" sz="quarter" idx="12"/>
          </p:nvPr>
        </p:nvSpPr>
        <p:spPr/>
        <p:txBody>
          <a:bodyPr/>
          <a:lstStyle/>
          <a:p>
            <a:fld id="{B643A7A1-46CE-416D-A4FD-5AD1E6A75E04}" type="slidenum">
              <a:rPr lang="en-US" smtClean="0"/>
              <a:t>8</a:t>
            </a:fld>
            <a:endParaRPr lang="en-US"/>
          </a:p>
        </p:txBody>
      </p:sp>
    </p:spTree>
    <p:extLst>
      <p:ext uri="{BB962C8B-B14F-4D97-AF65-F5344CB8AC3E}">
        <p14:creationId xmlns:p14="http://schemas.microsoft.com/office/powerpoint/2010/main" val="3466848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4641" y="2379027"/>
            <a:ext cx="6378725" cy="365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dirty="0" smtClean="0"/>
              <a:t>Analyzing </a:t>
            </a:r>
            <a:r>
              <a:rPr lang="en-US" dirty="0"/>
              <a:t>Characters’ Language</a:t>
            </a:r>
          </a:p>
        </p:txBody>
      </p:sp>
      <p:sp>
        <p:nvSpPr>
          <p:cNvPr id="3" name="Content Placeholder 2"/>
          <p:cNvSpPr>
            <a:spLocks noGrp="1"/>
          </p:cNvSpPr>
          <p:nvPr>
            <p:ph idx="1"/>
          </p:nvPr>
        </p:nvSpPr>
        <p:spPr>
          <a:xfrm>
            <a:off x="457200" y="1219200"/>
            <a:ext cx="8229600" cy="5334000"/>
          </a:xfrm>
        </p:spPr>
        <p:txBody>
          <a:bodyPr>
            <a:normAutofit/>
          </a:bodyPr>
          <a:lstStyle/>
          <a:p>
            <a:pPr marL="0" indent="0">
              <a:buNone/>
            </a:pPr>
            <a:endParaRPr lang="en-US" sz="1800" dirty="0" smtClean="0"/>
          </a:p>
          <a:p>
            <a:pPr>
              <a:buFont typeface="+mj-lt"/>
              <a:buAutoNum type="arabicPeriod" startAt="10"/>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p:txBody>
      </p:sp>
      <p:sp>
        <p:nvSpPr>
          <p:cNvPr id="5" name="TextBox 4"/>
          <p:cNvSpPr txBox="1"/>
          <p:nvPr/>
        </p:nvSpPr>
        <p:spPr>
          <a:xfrm>
            <a:off x="457200" y="1178698"/>
            <a:ext cx="8001000" cy="1200329"/>
          </a:xfrm>
          <a:prstGeom prst="rect">
            <a:avLst/>
          </a:prstGeom>
          <a:noFill/>
        </p:spPr>
        <p:txBody>
          <a:bodyPr wrap="square" rtlCol="0">
            <a:spAutoFit/>
          </a:bodyPr>
          <a:lstStyle/>
          <a:p>
            <a:pPr marL="342900" indent="-342900">
              <a:buFont typeface="+mj-lt"/>
              <a:buAutoNum type="arabicPeriod" startAt="5"/>
            </a:pPr>
            <a:r>
              <a:rPr lang="en-US" dirty="0" smtClean="0"/>
              <a:t>On the far left you should see a composite word cloud and, below that, a short summary of statistics  about these two texts.   The reading pane shows Eliza’s first letter.  To see Peter Sanford’s letters, click the top of the green column, which represents the beginning of that file.  Click the blue column to go back. </a:t>
            </a:r>
            <a:endParaRPr lang="en-US" dirty="0"/>
          </a:p>
        </p:txBody>
      </p:sp>
      <p:sp>
        <p:nvSpPr>
          <p:cNvPr id="7" name="Right Arrow 6"/>
          <p:cNvSpPr/>
          <p:nvPr/>
        </p:nvSpPr>
        <p:spPr>
          <a:xfrm>
            <a:off x="1013458" y="3420110"/>
            <a:ext cx="381000" cy="381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 name="Right Arrow 7"/>
          <p:cNvSpPr/>
          <p:nvPr/>
        </p:nvSpPr>
        <p:spPr>
          <a:xfrm>
            <a:off x="1013458" y="4544060"/>
            <a:ext cx="381000" cy="381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 name="Rectangle 3"/>
          <p:cNvSpPr/>
          <p:nvPr/>
        </p:nvSpPr>
        <p:spPr>
          <a:xfrm>
            <a:off x="1592580" y="3276600"/>
            <a:ext cx="1925321" cy="11925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602741" y="4469130"/>
            <a:ext cx="1905000" cy="12230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3791342" y="3416300"/>
            <a:ext cx="4400158" cy="2105660"/>
            <a:chOff x="3791342" y="3416300"/>
            <a:chExt cx="4400158" cy="2105660"/>
          </a:xfrm>
        </p:grpSpPr>
        <p:sp>
          <p:nvSpPr>
            <p:cNvPr id="11" name="Rectangle 10"/>
            <p:cNvSpPr/>
            <p:nvPr/>
          </p:nvSpPr>
          <p:spPr>
            <a:xfrm>
              <a:off x="3791342" y="3416300"/>
              <a:ext cx="3752458" cy="21056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10800000">
              <a:off x="7810500" y="4278630"/>
              <a:ext cx="381000" cy="381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7180" y="2391727"/>
            <a:ext cx="6388886" cy="3638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3481465" y="4509771"/>
            <a:ext cx="255663" cy="1612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10800000">
            <a:off x="3886200" y="4388485"/>
            <a:ext cx="381000" cy="381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6" name="Rectangle 15"/>
          <p:cNvSpPr/>
          <p:nvPr/>
        </p:nvSpPr>
        <p:spPr>
          <a:xfrm>
            <a:off x="3484006" y="3455035"/>
            <a:ext cx="255663" cy="1612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10800000">
            <a:off x="3887864" y="3345180"/>
            <a:ext cx="381000" cy="381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 name="Date Placeholder 8"/>
          <p:cNvSpPr>
            <a:spLocks noGrp="1"/>
          </p:cNvSpPr>
          <p:nvPr>
            <p:ph type="dt" sz="half" idx="10"/>
          </p:nvPr>
        </p:nvSpPr>
        <p:spPr/>
        <p:txBody>
          <a:bodyPr/>
          <a:lstStyle/>
          <a:p>
            <a:fld id="{24D43600-38A8-4244-B31D-02DA60B55728}" type="datetime1">
              <a:rPr lang="en-US" smtClean="0"/>
              <a:t>4/11/2017</a:t>
            </a:fld>
            <a:endParaRPr lang="en-US"/>
          </a:p>
        </p:txBody>
      </p:sp>
      <p:sp>
        <p:nvSpPr>
          <p:cNvPr id="18" name="Slide Number Placeholder 17"/>
          <p:cNvSpPr>
            <a:spLocks noGrp="1"/>
          </p:cNvSpPr>
          <p:nvPr>
            <p:ph type="sldNum" sz="quarter" idx="12"/>
          </p:nvPr>
        </p:nvSpPr>
        <p:spPr/>
        <p:txBody>
          <a:bodyPr/>
          <a:lstStyle/>
          <a:p>
            <a:fld id="{B643A7A1-46CE-416D-A4FD-5AD1E6A75E04}" type="slidenum">
              <a:rPr lang="en-US" smtClean="0"/>
              <a:t>9</a:t>
            </a:fld>
            <a:endParaRPr lang="en-US"/>
          </a:p>
        </p:txBody>
      </p:sp>
    </p:spTree>
    <p:extLst>
      <p:ext uri="{BB962C8B-B14F-4D97-AF65-F5344CB8AC3E}">
        <p14:creationId xmlns:p14="http://schemas.microsoft.com/office/powerpoint/2010/main" val="207447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par>
                                <p:cTn id="37" presetID="10" presetClass="exit" presetSubtype="0" fill="hold" grpId="1" nodeType="withEffect">
                                  <p:stCondLst>
                                    <p:cond delay="0"/>
                                  </p:stCondLst>
                                  <p:childTnLst>
                                    <p:animEffect transition="out" filter="fade">
                                      <p:cBhvr>
                                        <p:cTn id="38" dur="500"/>
                                        <p:tgtEl>
                                          <p:spTgt spid="7"/>
                                        </p:tgtEl>
                                      </p:cBhvr>
                                    </p:animEffect>
                                    <p:set>
                                      <p:cBhvr>
                                        <p:cTn id="39" dur="1" fill="hold">
                                          <p:stCondLst>
                                            <p:cond delay="499"/>
                                          </p:stCondLst>
                                        </p:cTn>
                                        <p:tgtEl>
                                          <p:spTgt spid="7"/>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8"/>
                                        </p:tgtEl>
                                      </p:cBhvr>
                                    </p:animEffect>
                                    <p:set>
                                      <p:cBhvr>
                                        <p:cTn id="42" dur="1" fill="hold">
                                          <p:stCondLst>
                                            <p:cond delay="499"/>
                                          </p:stCondLst>
                                        </p:cTn>
                                        <p:tgtEl>
                                          <p:spTgt spid="8"/>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6"/>
                                        </p:tgtEl>
                                      </p:cBhvr>
                                    </p:animEffect>
                                    <p:set>
                                      <p:cBhvr>
                                        <p:cTn id="45" dur="1" fill="hold">
                                          <p:stCondLst>
                                            <p:cond delay="499"/>
                                          </p:stCondLst>
                                        </p:cTn>
                                        <p:tgtEl>
                                          <p:spTgt spid="6"/>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15"/>
                                        </p:tgtEl>
                                      </p:cBhvr>
                                    </p:animEffect>
                                    <p:set>
                                      <p:cBhvr>
                                        <p:cTn id="48" dur="1" fill="hold">
                                          <p:stCondLst>
                                            <p:cond delay="499"/>
                                          </p:stCondLst>
                                        </p:cTn>
                                        <p:tgtEl>
                                          <p:spTgt spid="15"/>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14"/>
                                        </p:tgtEl>
                                      </p:cBhvr>
                                    </p:animEffect>
                                    <p:set>
                                      <p:cBhvr>
                                        <p:cTn id="51" dur="1" fill="hold">
                                          <p:stCondLst>
                                            <p:cond delay="499"/>
                                          </p:stCondLst>
                                        </p:cTn>
                                        <p:tgtEl>
                                          <p:spTgt spid="14"/>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500"/>
                                        <p:tgtEl>
                                          <p:spTgt spid="17"/>
                                        </p:tgtEl>
                                      </p:cBhvr>
                                    </p:animEffect>
                                  </p:childTnLst>
                                </p:cTn>
                              </p:par>
                              <p:par>
                                <p:cTn id="60" presetID="10" presetClass="exit" presetSubtype="0" fill="hold" grpId="2" nodeType="withEffect">
                                  <p:stCondLst>
                                    <p:cond delay="0"/>
                                  </p:stCondLst>
                                  <p:childTnLst>
                                    <p:animEffect transition="out" filter="fade">
                                      <p:cBhvr>
                                        <p:cTn id="61" dur="500"/>
                                        <p:tgtEl>
                                          <p:spTgt spid="14"/>
                                        </p:tgtEl>
                                      </p:cBhvr>
                                    </p:animEffect>
                                    <p:set>
                                      <p:cBhvr>
                                        <p:cTn id="62" dur="1" fill="hold">
                                          <p:stCondLst>
                                            <p:cond delay="499"/>
                                          </p:stCondLst>
                                        </p:cTn>
                                        <p:tgtEl>
                                          <p:spTgt spid="14"/>
                                        </p:tgtEl>
                                        <p:attrNameLst>
                                          <p:attrName>style.visibility</p:attrName>
                                        </p:attrNameLst>
                                      </p:cBhvr>
                                      <p:to>
                                        <p:strVal val="hidden"/>
                                      </p:to>
                                    </p:set>
                                  </p:childTnLst>
                                </p:cTn>
                              </p:par>
                              <p:par>
                                <p:cTn id="63" presetID="10" presetClass="exit" presetSubtype="0" fill="hold" grpId="2" nodeType="withEffect">
                                  <p:stCondLst>
                                    <p:cond delay="0"/>
                                  </p:stCondLst>
                                  <p:childTnLst>
                                    <p:animEffect transition="out" filter="fade">
                                      <p:cBhvr>
                                        <p:cTn id="64" dur="500"/>
                                        <p:tgtEl>
                                          <p:spTgt spid="15"/>
                                        </p:tgtEl>
                                      </p:cBhvr>
                                    </p:animEffect>
                                    <p:set>
                                      <p:cBhvr>
                                        <p:cTn id="65" dur="1" fill="hold">
                                          <p:stCondLst>
                                            <p:cond delay="499"/>
                                          </p:stCondLst>
                                        </p:cTn>
                                        <p:tgtEl>
                                          <p:spTgt spid="15"/>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13"/>
                                        </p:tgtEl>
                                      </p:cBhvr>
                                    </p:animEffect>
                                    <p:set>
                                      <p:cBhvr>
                                        <p:cTn id="68" dur="1" fill="hold">
                                          <p:stCondLst>
                                            <p:cond delay="499"/>
                                          </p:stCondLst>
                                        </p:cTn>
                                        <p:tgtEl>
                                          <p:spTgt spid="13"/>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500"/>
                                        <p:tgtEl>
                                          <p:spTgt spid="4"/>
                                        </p:tgtEl>
                                      </p:cBhvr>
                                    </p:animEffect>
                                    <p:set>
                                      <p:cBhvr>
                                        <p:cTn id="71" dur="1" fill="hold">
                                          <p:stCondLst>
                                            <p:cond delay="499"/>
                                          </p:stCondLst>
                                        </p:cTn>
                                        <p:tgtEl>
                                          <p:spTgt spid="4"/>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500"/>
                                        <p:tgtEl>
                                          <p:spTgt spid="10"/>
                                        </p:tgtEl>
                                      </p:cBhvr>
                                    </p:animEffect>
                                    <p:set>
                                      <p:cBhvr>
                                        <p:cTn id="74"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4" grpId="0" animBg="1"/>
      <p:bldP spid="4" grpId="1" animBg="1"/>
      <p:bldP spid="10" grpId="0" animBg="1"/>
      <p:bldP spid="10" grpId="1" animBg="1"/>
      <p:bldP spid="14" grpId="0" animBg="1"/>
      <p:bldP spid="14" grpId="1" animBg="1"/>
      <p:bldP spid="14" grpId="2" animBg="1"/>
      <p:bldP spid="15" grpId="0" animBg="1"/>
      <p:bldP spid="15" grpId="1" animBg="1"/>
      <p:bldP spid="15" grpId="2" animBg="1"/>
      <p:bldP spid="16" grpId="0" animBg="1"/>
      <p:bldP spid="1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5837</TotalTime>
  <Words>1506</Words>
  <Application>Microsoft Office PowerPoint</Application>
  <PresentationFormat>On-screen Show (4:3)</PresentationFormat>
  <Paragraphs>202</Paragraphs>
  <Slides>18</Slides>
  <Notes>2</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An Introduction to  Computer-assisted Text Analysis: Comparing Characters’ Language Styles</vt:lpstr>
      <vt:lpstr>Computer-assisted Text Analysis</vt:lpstr>
      <vt:lpstr>Computer-assisted Text Analysis</vt:lpstr>
      <vt:lpstr>Computer-assisted Text Analysis</vt:lpstr>
      <vt:lpstr>Analyzing Characters’ Language</vt:lpstr>
      <vt:lpstr>Analyzing Characters’ Language</vt:lpstr>
      <vt:lpstr>Analyzing Characters’ Language</vt:lpstr>
      <vt:lpstr>Analyzing Characters’ Language</vt:lpstr>
      <vt:lpstr>Analyzing Characters’ Language</vt:lpstr>
      <vt:lpstr>Analyzing Characters’ Language</vt:lpstr>
      <vt:lpstr>Analyzing Characters’ Language</vt:lpstr>
      <vt:lpstr>Analyzing Characters’ Language</vt:lpstr>
      <vt:lpstr>Analyzing Characters’ Language</vt:lpstr>
      <vt:lpstr>Analyzing Characters’ Language</vt:lpstr>
      <vt:lpstr>Analyzing Characters’ Language</vt:lpstr>
      <vt:lpstr>Analyzing Characters’ Language</vt:lpstr>
      <vt:lpstr>Analyzing Characters’ Language</vt:lpstr>
      <vt:lpstr>Things to think about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Cheri</dc:creator>
  <cp:lastModifiedBy>Tim Lulofs</cp:lastModifiedBy>
  <cp:revision>173</cp:revision>
  <dcterms:created xsi:type="dcterms:W3CDTF">2014-09-02T15:44:13Z</dcterms:created>
  <dcterms:modified xsi:type="dcterms:W3CDTF">2017-04-11T19:02:06Z</dcterms:modified>
</cp:coreProperties>
</file>